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5" r:id="rId3"/>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cf.aha.io/products/PMON/feature_card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cf.aha.io/products/AMTRCS/feature_card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tent.pivotal.io/blog/building-flexible-data-pipelines-with-spring-cloud-data-flow-for-pc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cf.aha.io/products/BOSH/feature_card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There has always been a divide been the Windows and Linux camps, which has traditionally resulted in organizations having to support one or both platforms, in completely different ways.  Pivotal  has taken the opposite tact - to embrace Windows development and runtime as a first-class citizen.  The offering of a Windows tile, fully supported, managed by BOSH, and offering feature parity with Linux rounds out the platform as complete.  Now the same management and monitoring of applications running in the Linux world is available to Windows, and our team will continue to enhance and deliver on the promise of developer choice, platform, and language independence.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https://pcf.aha.io/products/PMON/feature_cards</a:t>
            </a:r>
            <a:r>
              <a:rPr lang="en"/>
              <a:t> </a:t>
            </a:r>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https://pcf.aha.io/products/AMTRCS/feature_cards</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https://content.pivotal.io/blog/building-flexible-data-pipelines-with-spring-cloud-data-flow-for-pcf</a:t>
            </a:r>
            <a:endParaRPr/>
          </a:p>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Other highlights:</a:t>
            </a:r>
            <a:endParaRPr/>
          </a:p>
          <a:p>
            <a:pPr indent="0" lvl="0" marL="0" rtl="0">
              <a:spcBef>
                <a:spcPts val="0"/>
              </a:spcBef>
              <a:spcAft>
                <a:spcPts val="0"/>
              </a:spcAft>
              <a:buNone/>
            </a:pPr>
            <a:r>
              <a:rPr lang="en"/>
              <a:t>Cross DC data sharing in PCC</a:t>
            </a:r>
            <a:br>
              <a:rPr lang="en"/>
            </a:br>
            <a:r>
              <a:rPr lang="en"/>
              <a:t>BOSH can rotate IPs without rebinding</a:t>
            </a:r>
            <a:br>
              <a:rPr lang="en"/>
            </a:br>
            <a:r>
              <a:rPr lang="en"/>
              <a:t>Eliminate use of Ops Manager IPAM</a:t>
            </a:r>
            <a:br>
              <a:rPr lang="en"/>
            </a:br>
            <a:r>
              <a:rPr lang="en"/>
              <a:t>Whitelist gfsh commands which are allowed to avoid snowflakes</a:t>
            </a:r>
            <a:br>
              <a:rPr lang="en"/>
            </a:br>
            <a:r>
              <a:rPr lang="en"/>
              <a:t>PCC running on PWS-E</a:t>
            </a:r>
            <a:br>
              <a:rPr lang="en"/>
            </a:br>
            <a:r>
              <a:rPr lang="en"/>
              <a:t>Integrate memory usage statistics to OpsManager report</a:t>
            </a:r>
            <a:br>
              <a:rPr lang="en"/>
            </a:br>
            <a:r>
              <a:rPr lang="en"/>
              <a:t>Elastic Runtime can drop its hard dependency on Consul in favor of BOSH DNS</a:t>
            </a:r>
            <a:br>
              <a:rPr lang="en"/>
            </a:br>
            <a:r>
              <a:rPr lang="en"/>
              <a:t>Ensure compliance with new UAA get/post</a:t>
            </a:r>
            <a:br>
              <a:rPr lang="en"/>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Shape 6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 name="Shape 6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4" name="Shape 6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folHlink"/>
              </a:buClr>
              <a:buSzPts val="1100"/>
              <a:buFont typeface="Arial"/>
              <a:buNone/>
            </a:pPr>
            <a:r>
              <a:rPr lang="en" u="sng">
                <a:solidFill>
                  <a:schemeClr val="hlink"/>
                </a:solidFill>
                <a:hlinkClick r:id="rId2"/>
              </a:rPr>
              <a:t>https://pcf.aha.io/products/BOSH/feature_cards</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4" name="Shape 6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Shape 5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Shape 5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are some new features of the latest major version of PAS.  We should note that many of these are a direct result of customer feedback and changing industry trends.  Here are a few:</a:t>
            </a:r>
            <a:endParaRPr/>
          </a:p>
          <a:p>
            <a:pPr indent="0" lvl="0" marL="0" rtl="0">
              <a:spcBef>
                <a:spcPts val="0"/>
              </a:spcBef>
              <a:spcAft>
                <a:spcPts val="0"/>
              </a:spcAft>
              <a:buNone/>
            </a:pPr>
            <a:r>
              <a:t/>
            </a:r>
            <a:endParaRPr/>
          </a:p>
          <a:p>
            <a:pPr indent="-317500" lvl="0" marL="457200" rtl="0">
              <a:spcBef>
                <a:spcPts val="0"/>
              </a:spcBef>
              <a:spcAft>
                <a:spcPts val="0"/>
              </a:spcAft>
              <a:buSzPts val="1400"/>
              <a:buChar char="●"/>
            </a:pPr>
            <a:r>
              <a:rPr lang="en"/>
              <a:t>Windows 2016 containers</a:t>
            </a:r>
            <a:endParaRPr/>
          </a:p>
          <a:p>
            <a:pPr indent="-317500" lvl="0" marL="457200" rtl="0">
              <a:spcBef>
                <a:spcPts val="0"/>
              </a:spcBef>
              <a:spcAft>
                <a:spcPts val="0"/>
              </a:spcAft>
              <a:buSzPts val="1400"/>
              <a:buChar char="●"/>
            </a:pPr>
            <a:r>
              <a:rPr lang="en"/>
              <a:t>TLS connections to the application container (via Envoy)</a:t>
            </a:r>
            <a:endParaRPr/>
          </a:p>
          <a:p>
            <a:pPr indent="-317500" lvl="0" marL="457200" rtl="0">
              <a:spcBef>
                <a:spcPts val="0"/>
              </a:spcBef>
              <a:spcAft>
                <a:spcPts val="0"/>
              </a:spcAft>
              <a:buSzPts val="1400"/>
              <a:buChar char="●"/>
            </a:pPr>
            <a:r>
              <a:rPr lang="en"/>
              <a:t>Spring Cloud Data Flow for PCF</a:t>
            </a:r>
            <a:endParaRPr/>
          </a:p>
          <a:p>
            <a:pPr indent="-317500" lvl="0" marL="457200" rtl="0">
              <a:spcBef>
                <a:spcPts val="0"/>
              </a:spcBef>
              <a:spcAft>
                <a:spcPts val="0"/>
              </a:spcAft>
              <a:buSzPts val="1400"/>
              <a:buChar char="●"/>
            </a:pPr>
            <a:r>
              <a:rPr lang="en"/>
              <a:t>PCF Healthwatch includes events</a:t>
            </a:r>
            <a:endParaRPr/>
          </a:p>
          <a:p>
            <a:pPr indent="-317500" lvl="0" marL="457200" rtl="0">
              <a:spcBef>
                <a:spcPts val="0"/>
              </a:spcBef>
              <a:spcAft>
                <a:spcPts val="0"/>
              </a:spcAft>
              <a:buSzPts val="1400"/>
              <a:buChar char="●"/>
            </a:pPr>
            <a:r>
              <a:rPr lang="en"/>
              <a:t>App Autoscaler: new rule types &amp; CLI plug-in </a:t>
            </a:r>
            <a:endParaRPr/>
          </a:p>
          <a:p>
            <a:pPr indent="-317500" lvl="0" marL="457200" rtl="0">
              <a:spcBef>
                <a:spcPts val="0"/>
              </a:spcBef>
              <a:spcAft>
                <a:spcPts val="0"/>
              </a:spcAft>
              <a:buSzPts val="1400"/>
              <a:buChar char="●"/>
            </a:pPr>
            <a:r>
              <a:rPr lang="en"/>
              <a:t>IaaS flexibility with custom vm_extensions</a:t>
            </a:r>
            <a:endParaRPr/>
          </a:p>
          <a:p>
            <a:pPr indent="-317500" lvl="0" marL="457200" rtl="0">
              <a:spcBef>
                <a:spcPts val="0"/>
              </a:spcBef>
              <a:spcAft>
                <a:spcPts val="0"/>
              </a:spcAft>
              <a:buSzPts val="1400"/>
              <a:buChar char="●"/>
            </a:pPr>
            <a:r>
              <a:rPr lang="en"/>
              <a:t>Service instance sharing [beta]</a:t>
            </a:r>
            <a:endParaRPr/>
          </a:p>
          <a:p>
            <a:pPr indent="-317500" lvl="0" marL="457200" rtl="0">
              <a:spcBef>
                <a:spcPts val="0"/>
              </a:spcBef>
              <a:spcAft>
                <a:spcPts val="0"/>
              </a:spcAft>
              <a:buSzPts val="1400"/>
              <a:buChar char="●"/>
            </a:pPr>
            <a:r>
              <a:rPr lang="en"/>
              <a:t>Platform-native service discovery for all frameworks [beta]</a:t>
            </a:r>
            <a:br>
              <a:rPr lang="en"/>
            </a:b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As you can see, the main feature areas for PAS 2.0 continue to evolve.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33333"/>
              </a:lnSpc>
              <a:spcBef>
                <a:spcPts val="0"/>
              </a:spcBef>
              <a:spcAft>
                <a:spcPts val="6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Shape 552"/>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53" name="Shape 553"/>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6" name="Shape 6"/>
        <p:cNvGrpSpPr/>
        <p:nvPr/>
      </p:nvGrpSpPr>
      <p:grpSpPr>
        <a:xfrm>
          <a:off x="0" y="0"/>
          <a:ext cx="0" cy="0"/>
          <a:chOff x="0" y="0"/>
          <a:chExt cx="0" cy="0"/>
        </a:xfrm>
      </p:grpSpPr>
      <p:pic>
        <p:nvPicPr>
          <p:cNvPr descr="SiliconValley-01.jpg" id="7" name="Shape 7"/>
          <p:cNvPicPr preferRelativeResize="0"/>
          <p:nvPr/>
        </p:nvPicPr>
        <p:blipFill rotWithShape="1">
          <a:blip r:embed="rId2">
            <a:alphaModFix/>
          </a:blip>
          <a:srcRect b="31254" l="0" r="25810" t="1976"/>
          <a:stretch/>
        </p:blipFill>
        <p:spPr>
          <a:xfrm>
            <a:off x="0" y="0"/>
            <a:ext cx="91440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 name="Shape 10"/>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 name="Shape 11"/>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 name="Shape 1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 name="Shape 1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 name="Shape 1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 name="Shape 1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 name="Shape 1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 name="Shape 1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 name="Shape 2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21" name="Shape 21"/>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17" name="Shape 117"/>
        <p:cNvGrpSpPr/>
        <p:nvPr/>
      </p:nvGrpSpPr>
      <p:grpSpPr>
        <a:xfrm>
          <a:off x="0" y="0"/>
          <a:ext cx="0" cy="0"/>
          <a:chOff x="0" y="0"/>
          <a:chExt cx="0" cy="0"/>
        </a:xfrm>
      </p:grpSpPr>
      <p:sp>
        <p:nvSpPr>
          <p:cNvPr id="118" name="Shape 118"/>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19" name="Shape 119"/>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9" name="Shape 129"/>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Shape 130"/>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31" name="Shape 131"/>
        <p:cNvGrpSpPr/>
        <p:nvPr/>
      </p:nvGrpSpPr>
      <p:grpSpPr>
        <a:xfrm>
          <a:off x="0" y="0"/>
          <a:ext cx="0" cy="0"/>
          <a:chOff x="0" y="0"/>
          <a:chExt cx="0" cy="0"/>
        </a:xfrm>
      </p:grpSpPr>
      <p:grpSp>
        <p:nvGrpSpPr>
          <p:cNvPr id="132" name="Shape 132"/>
          <p:cNvGrpSpPr/>
          <p:nvPr/>
        </p:nvGrpSpPr>
        <p:grpSpPr>
          <a:xfrm>
            <a:off x="287525" y="4854556"/>
            <a:ext cx="634914" cy="148716"/>
            <a:chOff x="1841475" y="2392725"/>
            <a:chExt cx="3928925" cy="920275"/>
          </a:xfrm>
        </p:grpSpPr>
        <p:sp>
          <p:nvSpPr>
            <p:cNvPr id="133" name="Shape 13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1" name="Shape 14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 name="Shape 142"/>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43" name="Shape 14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44" name="Shape 144"/>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45" name="Shape 145"/>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46" name="Shape 146"/>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47" name="Shape 147"/>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48" name="Shape 148"/>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49" name="Shape 149"/>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_1_1">
    <p:spTree>
      <p:nvGrpSpPr>
        <p:cNvPr id="150" name="Shape 150"/>
        <p:cNvGrpSpPr/>
        <p:nvPr/>
      </p:nvGrpSpPr>
      <p:grpSpPr>
        <a:xfrm>
          <a:off x="0" y="0"/>
          <a:ext cx="0" cy="0"/>
          <a:chOff x="0" y="0"/>
          <a:chExt cx="0" cy="0"/>
        </a:xfrm>
      </p:grpSpPr>
      <p:sp>
        <p:nvSpPr>
          <p:cNvPr id="151" name="Shape 151"/>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2" name="Shape 152"/>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153" name="Shape 153"/>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54" name="Shape 154"/>
          <p:cNvGrpSpPr/>
          <p:nvPr/>
        </p:nvGrpSpPr>
        <p:grpSpPr>
          <a:xfrm>
            <a:off x="287525" y="4854556"/>
            <a:ext cx="634914" cy="148716"/>
            <a:chOff x="1841475" y="2392725"/>
            <a:chExt cx="3928925" cy="920275"/>
          </a:xfrm>
        </p:grpSpPr>
        <p:sp>
          <p:nvSpPr>
            <p:cNvPr id="155" name="Shape 15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163" name="Shape 163"/>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164" name="Shape 16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Shape 165"/>
          <p:cNvSpPr txBox="1"/>
          <p:nvPr>
            <p:ph idx="2" type="body"/>
          </p:nvPr>
        </p:nvSpPr>
        <p:spPr>
          <a:xfrm>
            <a:off x="3810675" y="549625"/>
            <a:ext cx="5047200" cy="4120200"/>
          </a:xfrm>
          <a:prstGeom prst="rect">
            <a:avLst/>
          </a:prstGeom>
          <a:noFill/>
          <a:ln>
            <a:noFill/>
          </a:ln>
        </p:spPr>
        <p:txBody>
          <a:bodyPr anchorCtr="0" anchor="ctr"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p:cSld name="Title Page">
    <p:spTree>
      <p:nvGrpSpPr>
        <p:cNvPr id="167" name="Shape 167"/>
        <p:cNvGrpSpPr/>
        <p:nvPr/>
      </p:nvGrpSpPr>
      <p:grpSpPr>
        <a:xfrm>
          <a:off x="0" y="0"/>
          <a:ext cx="0" cy="0"/>
          <a:chOff x="0" y="0"/>
          <a:chExt cx="0" cy="0"/>
        </a:xfrm>
      </p:grpSpPr>
      <p:sp>
        <p:nvSpPr>
          <p:cNvPr id="168" name="Shape 168"/>
          <p:cNvSpPr/>
          <p:nvPr/>
        </p:nvSpPr>
        <p:spPr>
          <a:xfrm>
            <a:off x="-7050" y="0"/>
            <a:ext cx="9158100" cy="5143500"/>
          </a:xfrm>
          <a:prstGeom prst="rect">
            <a:avLst/>
          </a:prstGeom>
          <a:solidFill>
            <a:srgbClr val="2332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9" name="Shape 169"/>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pic>
        <p:nvPicPr>
          <p:cNvPr id="170" name="Shape 170"/>
          <p:cNvPicPr preferRelativeResize="0"/>
          <p:nvPr/>
        </p:nvPicPr>
        <p:blipFill rotWithShape="1">
          <a:blip r:embed="rId2">
            <a:alphaModFix/>
          </a:blip>
          <a:srcRect b="0" l="0" r="0" t="0"/>
          <a:stretch/>
        </p:blipFill>
        <p:spPr>
          <a:xfrm>
            <a:off x="774700" y="1295400"/>
            <a:ext cx="1431301" cy="336599"/>
          </a:xfrm>
          <a:prstGeom prst="rect">
            <a:avLst/>
          </a:prstGeom>
          <a:noFill/>
          <a:ln>
            <a:noFill/>
          </a:ln>
        </p:spPr>
      </p:pic>
      <p:sp>
        <p:nvSpPr>
          <p:cNvPr id="171" name="Shape 171"/>
          <p:cNvSpPr txBox="1"/>
          <p:nvPr>
            <p:ph type="title"/>
          </p:nvPr>
        </p:nvSpPr>
        <p:spPr>
          <a:xfrm>
            <a:off x="659044" y="1951688"/>
            <a:ext cx="7611600" cy="1026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2"/>
              </a:buClr>
              <a:buSzPts val="3600"/>
              <a:buFont typeface="Arial"/>
              <a:buNone/>
              <a:defRPr b="1" i="0" sz="3600" u="none" cap="none" strike="noStrike">
                <a:solidFill>
                  <a:schemeClr val="accent2"/>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72" name="Shape 172"/>
          <p:cNvSpPr txBox="1"/>
          <p:nvPr>
            <p:ph idx="1" type="subTitle"/>
          </p:nvPr>
        </p:nvSpPr>
        <p:spPr>
          <a:xfrm>
            <a:off x="657772" y="3303416"/>
            <a:ext cx="4380600" cy="383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3" name="Shape 173"/>
          <p:cNvSpPr txBox="1"/>
          <p:nvPr/>
        </p:nvSpPr>
        <p:spPr>
          <a:xfrm>
            <a:off x="48250" y="-520850"/>
            <a:ext cx="8088000" cy="3837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Arial"/>
              <a:buNone/>
            </a:pPr>
            <a:r>
              <a:rPr b="0" i="0" lang="en" sz="1400" u="none" cap="none" strike="noStrike">
                <a:solidFill>
                  <a:schemeClr val="accent3"/>
                </a:solidFill>
                <a:latin typeface="Arial"/>
                <a:ea typeface="Arial"/>
                <a:cs typeface="Arial"/>
                <a:sym typeface="Arial"/>
              </a:rPr>
              <a:t>background image:  960x540 pixels - send to back of slide and set to 80% transparency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 multiple levels">
  <p:cSld name="Main page - multiple levels">
    <p:spTree>
      <p:nvGrpSpPr>
        <p:cNvPr id="174" name="Shape 174"/>
        <p:cNvGrpSpPr/>
        <p:nvPr/>
      </p:nvGrpSpPr>
      <p:grpSpPr>
        <a:xfrm>
          <a:off x="0" y="0"/>
          <a:ext cx="0" cy="0"/>
          <a:chOff x="0" y="0"/>
          <a:chExt cx="0" cy="0"/>
        </a:xfrm>
      </p:grpSpPr>
      <p:sp>
        <p:nvSpPr>
          <p:cNvPr id="175" name="Shape 175"/>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176" name="Shape 176"/>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177" name="Shape 177"/>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178" name="Shape 178"/>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Shape 179"/>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80" name="Shape 180"/>
          <p:cNvSpPr txBox="1"/>
          <p:nvPr>
            <p:ph idx="2" type="body"/>
          </p:nvPr>
        </p:nvSpPr>
        <p:spPr>
          <a:xfrm>
            <a:off x="289150" y="1214375"/>
            <a:ext cx="7358700" cy="3231000"/>
          </a:xfrm>
          <a:prstGeom prst="rect">
            <a:avLst/>
          </a:prstGeom>
          <a:noFill/>
          <a:ln>
            <a:noFill/>
          </a:ln>
        </p:spPr>
        <p:txBody>
          <a:bodyPr anchorCtr="0" anchor="t" bIns="91425" lIns="91425" spcFirstLastPara="1" rIns="91425" wrap="square" tIns="91425"/>
          <a:lstStyle>
            <a:lvl1pPr indent="-330200" lvl="0" marL="4572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04800" lvl="1" marL="9144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292100" lvl="2" marL="13716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3pPr>
            <a:lvl4pPr indent="-292100" lvl="3" marL="18288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4pPr>
            <a:lvl5pPr indent="-292100" lvl="4" marL="22860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5pPr>
            <a:lvl6pPr indent="-292100" lvl="5" marL="27432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6pPr>
            <a:lvl7pPr indent="-292100" lvl="6" marL="32004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7pPr>
            <a:lvl8pPr indent="-292100" lvl="7" marL="36576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8pPr>
            <a:lvl9pPr indent="-292100" lvl="8" marL="4114800" marR="0" rtl="0" algn="l">
              <a:lnSpc>
                <a:spcPct val="115000"/>
              </a:lnSpc>
              <a:spcBef>
                <a:spcPts val="0"/>
              </a:spcBef>
              <a:spcAft>
                <a:spcPts val="0"/>
              </a:spcAft>
              <a:buClr>
                <a:schemeClr val="dk2"/>
              </a:buClr>
              <a:buSzPts val="1000"/>
              <a:buFont typeface="Arial"/>
              <a:buChar char="■"/>
              <a:defRPr b="0" i="0" sz="1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by Side">
  <p:cSld name="Side by Side">
    <p:spTree>
      <p:nvGrpSpPr>
        <p:cNvPr id="181" name="Shape 181"/>
        <p:cNvGrpSpPr/>
        <p:nvPr/>
      </p:nvGrpSpPr>
      <p:grpSpPr>
        <a:xfrm>
          <a:off x="0" y="0"/>
          <a:ext cx="0" cy="0"/>
          <a:chOff x="0" y="0"/>
          <a:chExt cx="0" cy="0"/>
        </a:xfrm>
      </p:grpSpPr>
      <p:sp>
        <p:nvSpPr>
          <p:cNvPr id="182" name="Shape 182"/>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3" name="Shape 183"/>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184" name="Shape 184"/>
          <p:cNvSpPr txBox="1"/>
          <p:nvPr>
            <p:ph idx="1" type="subTitle"/>
          </p:nvPr>
        </p:nvSpPr>
        <p:spPr>
          <a:xfrm>
            <a:off x="4570144" y="798175"/>
            <a:ext cx="38565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 name="Shape 185"/>
          <p:cNvSpPr txBox="1"/>
          <p:nvPr>
            <p:ph type="title"/>
          </p:nvPr>
        </p:nvSpPr>
        <p:spPr>
          <a:xfrm>
            <a:off x="4568375" y="299675"/>
            <a:ext cx="41058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86" name="Shape 186"/>
          <p:cNvSpPr/>
          <p:nvPr/>
        </p:nvSpPr>
        <p:spPr>
          <a:xfrm>
            <a:off x="-21675" y="125"/>
            <a:ext cx="4459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ivotal_teal.png" id="187" name="Shape 187"/>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188" name="Shape 188"/>
          <p:cNvSpPr txBox="1"/>
          <p:nvPr/>
        </p:nvSpPr>
        <p:spPr>
          <a:xfrm>
            <a:off x="87800" y="2159700"/>
            <a:ext cx="42342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3F3F3"/>
              </a:buClr>
              <a:buSzPts val="1400"/>
              <a:buFont typeface="Arial"/>
              <a:buNone/>
            </a:pPr>
            <a:r>
              <a:rPr b="0" i="0" lang="en" sz="1400" u="none" cap="none" strike="noStrike">
                <a:solidFill>
                  <a:srgbClr val="F3F3F3"/>
                </a:solidFill>
                <a:latin typeface="Arial"/>
                <a:ea typeface="Arial"/>
                <a:cs typeface="Arial"/>
                <a:sym typeface="Arial"/>
              </a:rPr>
              <a:t>cover this square with an image (540 x 480 pixels)</a:t>
            </a:r>
            <a:endParaRPr/>
          </a:p>
        </p:txBody>
      </p:sp>
      <p:cxnSp>
        <p:nvCxnSpPr>
          <p:cNvPr id="189" name="Shape 189"/>
          <p:cNvCxnSpPr/>
          <p:nvPr/>
        </p:nvCxnSpPr>
        <p:spPr>
          <a:xfrm rot="10800000">
            <a:off x="129949" y="166274"/>
            <a:ext cx="874800" cy="1987800"/>
          </a:xfrm>
          <a:prstGeom prst="straightConnector1">
            <a:avLst/>
          </a:prstGeom>
          <a:noFill/>
          <a:ln cap="flat" cmpd="sng" w="9525">
            <a:solidFill>
              <a:srgbClr val="D9D9D9"/>
            </a:solidFill>
            <a:prstDash val="solid"/>
            <a:round/>
            <a:headEnd len="sm" w="sm" type="none"/>
            <a:tailEnd len="lg" w="lg" type="triangle"/>
          </a:ln>
        </p:spPr>
      </p:cxnSp>
      <p:cxnSp>
        <p:nvCxnSpPr>
          <p:cNvPr id="190" name="Shape 190"/>
          <p:cNvCxnSpPr/>
          <p:nvPr/>
        </p:nvCxnSpPr>
        <p:spPr>
          <a:xfrm flipH="1" rot="10800000">
            <a:off x="3411825" y="151649"/>
            <a:ext cx="802500" cy="2016900"/>
          </a:xfrm>
          <a:prstGeom prst="straightConnector1">
            <a:avLst/>
          </a:prstGeom>
          <a:noFill/>
          <a:ln cap="flat" cmpd="sng" w="9525">
            <a:solidFill>
              <a:srgbClr val="D9D9D9"/>
            </a:solidFill>
            <a:prstDash val="solid"/>
            <a:round/>
            <a:headEnd len="sm" w="sm" type="none"/>
            <a:tailEnd len="lg" w="lg" type="triangle"/>
          </a:ln>
        </p:spPr>
      </p:cxnSp>
      <p:cxnSp>
        <p:nvCxnSpPr>
          <p:cNvPr id="191" name="Shape 191"/>
          <p:cNvCxnSpPr/>
          <p:nvPr/>
        </p:nvCxnSpPr>
        <p:spPr>
          <a:xfrm>
            <a:off x="3390150" y="2616700"/>
            <a:ext cx="860100" cy="2392500"/>
          </a:xfrm>
          <a:prstGeom prst="straightConnector1">
            <a:avLst/>
          </a:prstGeom>
          <a:noFill/>
          <a:ln cap="flat" cmpd="sng" w="9525">
            <a:solidFill>
              <a:srgbClr val="D9D9D9"/>
            </a:solidFill>
            <a:prstDash val="solid"/>
            <a:round/>
            <a:headEnd len="sm" w="sm" type="none"/>
            <a:tailEnd len="lg" w="lg" type="triangle"/>
          </a:ln>
        </p:spPr>
      </p:cxnSp>
      <p:cxnSp>
        <p:nvCxnSpPr>
          <p:cNvPr id="192" name="Shape 192"/>
          <p:cNvCxnSpPr/>
          <p:nvPr/>
        </p:nvCxnSpPr>
        <p:spPr>
          <a:xfrm flipH="1">
            <a:off x="202474" y="2616700"/>
            <a:ext cx="860100" cy="2370900"/>
          </a:xfrm>
          <a:prstGeom prst="straightConnector1">
            <a:avLst/>
          </a:prstGeom>
          <a:noFill/>
          <a:ln cap="flat" cmpd="sng" w="9525">
            <a:solidFill>
              <a:srgbClr val="D9D9D9"/>
            </a:solidFill>
            <a:prstDash val="solid"/>
            <a:round/>
            <a:headEnd len="sm" w="sm" type="none"/>
            <a:tailEnd len="lg" w="lg" type="triangle"/>
          </a:ln>
        </p:spPr>
      </p:cxnSp>
      <p:sp>
        <p:nvSpPr>
          <p:cNvPr id="193" name="Shape 193"/>
          <p:cNvSpPr txBox="1"/>
          <p:nvPr>
            <p:ph idx="2" type="body"/>
          </p:nvPr>
        </p:nvSpPr>
        <p:spPr>
          <a:xfrm>
            <a:off x="4835865" y="1361960"/>
            <a:ext cx="39684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_Graphic">
  <p:cSld name="End Slide_Graphic">
    <p:spTree>
      <p:nvGrpSpPr>
        <p:cNvPr id="194" name="Shape 194"/>
        <p:cNvGrpSpPr/>
        <p:nvPr/>
      </p:nvGrpSpPr>
      <p:grpSpPr>
        <a:xfrm>
          <a:off x="0" y="0"/>
          <a:ext cx="0" cy="0"/>
          <a:chOff x="0" y="0"/>
          <a:chExt cx="0" cy="0"/>
        </a:xfrm>
      </p:grpSpPr>
      <p:sp>
        <p:nvSpPr>
          <p:cNvPr id="195" name="Shape 195"/>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196" name="Shape 196"/>
          <p:cNvSpPr/>
          <p:nvPr/>
        </p:nvSpPr>
        <p:spPr>
          <a:xfrm>
            <a:off x="-7050" y="0"/>
            <a:ext cx="91581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ending graphic.png" id="197" name="Shape 197"/>
          <p:cNvPicPr preferRelativeResize="0"/>
          <p:nvPr/>
        </p:nvPicPr>
        <p:blipFill rotWithShape="1">
          <a:blip r:embed="rId2">
            <a:alphaModFix/>
          </a:blip>
          <a:srcRect b="0" l="0" r="0" t="0"/>
          <a:stretch/>
        </p:blipFill>
        <p:spPr>
          <a:xfrm>
            <a:off x="1333650" y="1591250"/>
            <a:ext cx="6848951" cy="1643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Slide">
  <p:cSld name="Section Title Slide">
    <p:spTree>
      <p:nvGrpSpPr>
        <p:cNvPr id="198" name="Shape 198"/>
        <p:cNvGrpSpPr/>
        <p:nvPr/>
      </p:nvGrpSpPr>
      <p:grpSpPr>
        <a:xfrm>
          <a:off x="0" y="0"/>
          <a:ext cx="0" cy="0"/>
          <a:chOff x="0" y="0"/>
          <a:chExt cx="0" cy="0"/>
        </a:xfrm>
      </p:grpSpPr>
      <p:sp>
        <p:nvSpPr>
          <p:cNvPr id="199" name="Shape 199"/>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00" name="Shape 200"/>
          <p:cNvSpPr txBox="1"/>
          <p:nvPr>
            <p:ph type="title"/>
          </p:nvPr>
        </p:nvSpPr>
        <p:spPr>
          <a:xfrm>
            <a:off x="659044" y="1638563"/>
            <a:ext cx="7611600" cy="1026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01" name="Shape 201"/>
          <p:cNvSpPr txBox="1"/>
          <p:nvPr>
            <p:ph idx="1" type="subTitle"/>
          </p:nvPr>
        </p:nvSpPr>
        <p:spPr>
          <a:xfrm>
            <a:off x="657772" y="2664866"/>
            <a:ext cx="4380600" cy="3837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434343"/>
              </a:buClr>
              <a:buSzPts val="1600"/>
              <a:buFont typeface="Arial"/>
              <a:buNone/>
              <a:defRPr b="0" i="0" sz="1600" u="none" cap="none" strike="noStrike">
                <a:solidFill>
                  <a:srgbClr val="43434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Shape 202"/>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03" name="Shape 203"/>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Blank logo">
  <p:cSld name=" Blank logo">
    <p:spTree>
      <p:nvGrpSpPr>
        <p:cNvPr id="204" name="Shape 204"/>
        <p:cNvGrpSpPr/>
        <p:nvPr/>
      </p:nvGrpSpPr>
      <p:grpSpPr>
        <a:xfrm>
          <a:off x="0" y="0"/>
          <a:ext cx="0" cy="0"/>
          <a:chOff x="0" y="0"/>
          <a:chExt cx="0" cy="0"/>
        </a:xfrm>
      </p:grpSpPr>
      <p:sp>
        <p:nvSpPr>
          <p:cNvPr id="205" name="Shape 205"/>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06" name="Shape 206"/>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07" name="Shape 207"/>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lide">
  <p:cSld name="Agenda Slide">
    <p:spTree>
      <p:nvGrpSpPr>
        <p:cNvPr id="208" name="Shape 208"/>
        <p:cNvGrpSpPr/>
        <p:nvPr/>
      </p:nvGrpSpPr>
      <p:grpSpPr>
        <a:xfrm>
          <a:off x="0" y="0"/>
          <a:ext cx="0" cy="0"/>
          <a:chOff x="0" y="0"/>
          <a:chExt cx="0" cy="0"/>
        </a:xfrm>
      </p:grpSpPr>
      <p:sp>
        <p:nvSpPr>
          <p:cNvPr id="209" name="Shape 209"/>
          <p:cNvSpPr/>
          <p:nvPr/>
        </p:nvSpPr>
        <p:spPr>
          <a:xfrm>
            <a:off x="-7050" y="0"/>
            <a:ext cx="9158100" cy="5143500"/>
          </a:xfrm>
          <a:prstGeom prst="rect">
            <a:avLst/>
          </a:prstGeom>
          <a:solidFill>
            <a:srgbClr val="2332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0" name="Shape 210"/>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11" name="Shape 211"/>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800"/>
              <a:buFont typeface="Arial"/>
              <a:buNone/>
              <a:defRPr b="1" i="0" sz="2800" u="none" cap="none" strike="noStrike">
                <a:solidFill>
                  <a:srgbClr val="FFFFFF"/>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pic>
        <p:nvPicPr>
          <p:cNvPr descr="Pivotal_White.png" id="212" name="Shape 212"/>
          <p:cNvPicPr preferRelativeResize="0"/>
          <p:nvPr/>
        </p:nvPicPr>
        <p:blipFill rotWithShape="1">
          <a:blip r:embed="rId2">
            <a:alphaModFix/>
          </a:blip>
          <a:srcRect b="0" l="0" r="0" t="0"/>
          <a:stretch/>
        </p:blipFill>
        <p:spPr>
          <a:xfrm>
            <a:off x="8286414" y="4854091"/>
            <a:ext cx="712198" cy="173700"/>
          </a:xfrm>
          <a:prstGeom prst="rect">
            <a:avLst/>
          </a:prstGeom>
          <a:noFill/>
          <a:ln>
            <a:noFill/>
          </a:ln>
        </p:spPr>
      </p:pic>
      <p:sp>
        <p:nvSpPr>
          <p:cNvPr id="213" name="Shape 213"/>
          <p:cNvSpPr txBox="1"/>
          <p:nvPr/>
        </p:nvSpPr>
        <p:spPr>
          <a:xfrm>
            <a:off x="48250" y="-520850"/>
            <a:ext cx="8238300" cy="3837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Arial"/>
              <a:buNone/>
            </a:pPr>
            <a:r>
              <a:rPr b="0" i="0" lang="en" sz="1400" u="none" cap="none" strike="noStrike">
                <a:solidFill>
                  <a:schemeClr val="accent3"/>
                </a:solidFill>
                <a:latin typeface="Arial"/>
                <a:ea typeface="Arial"/>
                <a:cs typeface="Arial"/>
                <a:sym typeface="Arial"/>
              </a:rPr>
              <a:t>background image:  960x540 pixels - send to back of slide and set to 80% transparency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2" name="Shape 22"/>
        <p:cNvGrpSpPr/>
        <p:nvPr/>
      </p:nvGrpSpPr>
      <p:grpSpPr>
        <a:xfrm>
          <a:off x="0" y="0"/>
          <a:ext cx="0" cy="0"/>
          <a:chOff x="0" y="0"/>
          <a:chExt cx="0" cy="0"/>
        </a:xfrm>
      </p:grpSpPr>
      <p:sp>
        <p:nvSpPr>
          <p:cNvPr id="23" name="Shape 23"/>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3" name="Shape 33"/>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34" name="Shape 34"/>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p:cSld name="Main Page">
    <p:spTree>
      <p:nvGrpSpPr>
        <p:cNvPr id="214" name="Shape 214"/>
        <p:cNvGrpSpPr/>
        <p:nvPr/>
      </p:nvGrpSpPr>
      <p:grpSpPr>
        <a:xfrm>
          <a:off x="0" y="0"/>
          <a:ext cx="0" cy="0"/>
          <a:chOff x="0" y="0"/>
          <a:chExt cx="0" cy="0"/>
        </a:xfrm>
      </p:grpSpPr>
      <p:sp>
        <p:nvSpPr>
          <p:cNvPr id="215" name="Shape 215"/>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16" name="Shape 216"/>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17" name="Shape 217"/>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18" name="Shape 218"/>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Shape 219"/>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20" name="Shape 220"/>
          <p:cNvSpPr txBox="1"/>
          <p:nvPr>
            <p:ph idx="2" type="body"/>
          </p:nvPr>
        </p:nvSpPr>
        <p:spPr>
          <a:xfrm>
            <a:off x="289150" y="1214375"/>
            <a:ext cx="73587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content">
  <p:cSld name="Two Column content">
    <p:spTree>
      <p:nvGrpSpPr>
        <p:cNvPr id="221" name="Shape 221"/>
        <p:cNvGrpSpPr/>
        <p:nvPr/>
      </p:nvGrpSpPr>
      <p:grpSpPr>
        <a:xfrm>
          <a:off x="0" y="0"/>
          <a:ext cx="0" cy="0"/>
          <a:chOff x="0" y="0"/>
          <a:chExt cx="0" cy="0"/>
        </a:xfrm>
      </p:grpSpPr>
      <p:sp>
        <p:nvSpPr>
          <p:cNvPr id="222" name="Shape 222"/>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23" name="Shape 223"/>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24" name="Shape 224"/>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25" name="Shape 225"/>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6" name="Shape 226"/>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27" name="Shape 227"/>
          <p:cNvSpPr txBox="1"/>
          <p:nvPr>
            <p:ph idx="2" type="body"/>
          </p:nvPr>
        </p:nvSpPr>
        <p:spPr>
          <a:xfrm>
            <a:off x="289150" y="1214375"/>
            <a:ext cx="36543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8" name="Shape 228"/>
          <p:cNvSpPr txBox="1"/>
          <p:nvPr>
            <p:ph idx="3" type="body"/>
          </p:nvPr>
        </p:nvSpPr>
        <p:spPr>
          <a:xfrm>
            <a:off x="4565900" y="1214375"/>
            <a:ext cx="36543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cxnSp>
        <p:nvCxnSpPr>
          <p:cNvPr id="229" name="Shape 229"/>
          <p:cNvCxnSpPr/>
          <p:nvPr/>
        </p:nvCxnSpPr>
        <p:spPr>
          <a:xfrm>
            <a:off x="4261300" y="1203550"/>
            <a:ext cx="0" cy="346380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30" name="Shape 230"/>
        <p:cNvGrpSpPr/>
        <p:nvPr/>
      </p:nvGrpSpPr>
      <p:grpSpPr>
        <a:xfrm>
          <a:off x="0" y="0"/>
          <a:ext cx="0" cy="0"/>
          <a:chOff x="0" y="0"/>
          <a:chExt cx="0" cy="0"/>
        </a:xfrm>
      </p:grpSpPr>
      <p:sp>
        <p:nvSpPr>
          <p:cNvPr id="231" name="Shape 231"/>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32" name="Shape 232"/>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33" name="Shape 233"/>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34" name="Shape 234"/>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 name="Shape 235"/>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page">
  <p:cSld name="Table page">
    <p:spTree>
      <p:nvGrpSpPr>
        <p:cNvPr id="236" name="Shape 236"/>
        <p:cNvGrpSpPr/>
        <p:nvPr/>
      </p:nvGrpSpPr>
      <p:grpSpPr>
        <a:xfrm>
          <a:off x="0" y="0"/>
          <a:ext cx="0" cy="0"/>
          <a:chOff x="0" y="0"/>
          <a:chExt cx="0" cy="0"/>
        </a:xfrm>
      </p:grpSpPr>
      <p:sp>
        <p:nvSpPr>
          <p:cNvPr id="237" name="Shape 237"/>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38" name="Shape 238"/>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39" name="Shape 239"/>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40" name="Shape 240"/>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1" name="Shape 241"/>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ll image and text">
  <p:cSld name="Small image and text">
    <p:spTree>
      <p:nvGrpSpPr>
        <p:cNvPr id="242" name="Shape 242"/>
        <p:cNvGrpSpPr/>
        <p:nvPr/>
      </p:nvGrpSpPr>
      <p:grpSpPr>
        <a:xfrm>
          <a:off x="0" y="0"/>
          <a:ext cx="0" cy="0"/>
          <a:chOff x="0" y="0"/>
          <a:chExt cx="0" cy="0"/>
        </a:xfrm>
      </p:grpSpPr>
      <p:sp>
        <p:nvSpPr>
          <p:cNvPr id="243" name="Shape 243"/>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44" name="Shape 244"/>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teal.png" id="245" name="Shape 245"/>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46" name="Shape 246"/>
          <p:cNvSpPr txBox="1"/>
          <p:nvPr>
            <p:ph idx="1" type="subTitle"/>
          </p:nvPr>
        </p:nvSpPr>
        <p:spPr>
          <a:xfrm>
            <a:off x="137300" y="624700"/>
            <a:ext cx="90357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 name="Shape 247"/>
          <p:cNvSpPr txBox="1"/>
          <p:nvPr>
            <p:ph type="title"/>
          </p:nvPr>
        </p:nvSpPr>
        <p:spPr>
          <a:xfrm>
            <a:off x="108371" y="169550"/>
            <a:ext cx="90357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48" name="Shape 248"/>
          <p:cNvSpPr txBox="1"/>
          <p:nvPr>
            <p:ph idx="2" type="body"/>
          </p:nvPr>
        </p:nvSpPr>
        <p:spPr>
          <a:xfrm>
            <a:off x="3586175" y="1214375"/>
            <a:ext cx="46284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act Slide">
  <p:cSld name="Impact Slide">
    <p:spTree>
      <p:nvGrpSpPr>
        <p:cNvPr id="249" name="Shape 249"/>
        <p:cNvGrpSpPr/>
        <p:nvPr/>
      </p:nvGrpSpPr>
      <p:grpSpPr>
        <a:xfrm>
          <a:off x="0" y="0"/>
          <a:ext cx="0" cy="0"/>
          <a:chOff x="0" y="0"/>
          <a:chExt cx="0" cy="0"/>
        </a:xfrm>
      </p:grpSpPr>
      <p:sp>
        <p:nvSpPr>
          <p:cNvPr id="250" name="Shape 250"/>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51" name="Shape 251"/>
          <p:cNvSpPr/>
          <p:nvPr/>
        </p:nvSpPr>
        <p:spPr>
          <a:xfrm>
            <a:off x="-7050" y="0"/>
            <a:ext cx="9158100" cy="5143500"/>
          </a:xfrm>
          <a:prstGeom prst="rect">
            <a:avLst/>
          </a:prstGeom>
          <a:solidFill>
            <a:srgbClr val="2332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Pivotal_White.png" id="252" name="Shape 252"/>
          <p:cNvPicPr preferRelativeResize="0"/>
          <p:nvPr/>
        </p:nvPicPr>
        <p:blipFill rotWithShape="1">
          <a:blip r:embed="rId2">
            <a:alphaModFix/>
          </a:blip>
          <a:srcRect b="0" l="0" r="0" t="0"/>
          <a:stretch/>
        </p:blipFill>
        <p:spPr>
          <a:xfrm>
            <a:off x="8286414" y="4854091"/>
            <a:ext cx="712198" cy="173700"/>
          </a:xfrm>
          <a:prstGeom prst="rect">
            <a:avLst/>
          </a:prstGeom>
          <a:noFill/>
          <a:ln>
            <a:noFill/>
          </a:ln>
        </p:spPr>
      </p:pic>
      <p:sp>
        <p:nvSpPr>
          <p:cNvPr id="253" name="Shape 253"/>
          <p:cNvSpPr txBox="1"/>
          <p:nvPr>
            <p:ph type="title"/>
          </p:nvPr>
        </p:nvSpPr>
        <p:spPr>
          <a:xfrm>
            <a:off x="816825" y="990300"/>
            <a:ext cx="7590000" cy="25590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54" name="Shape 254"/>
          <p:cNvSpPr txBox="1"/>
          <p:nvPr/>
        </p:nvSpPr>
        <p:spPr>
          <a:xfrm>
            <a:off x="48250" y="-520850"/>
            <a:ext cx="8469600" cy="3837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Arial"/>
              <a:buNone/>
            </a:pPr>
            <a:r>
              <a:rPr b="0" i="0" lang="en" sz="1400" u="none" cap="none" strike="noStrike">
                <a:solidFill>
                  <a:schemeClr val="accent3"/>
                </a:solidFill>
                <a:latin typeface="Arial"/>
                <a:ea typeface="Arial"/>
                <a:cs typeface="Arial"/>
                <a:sym typeface="Arial"/>
              </a:rPr>
              <a:t>background image:  960x540 pixels - send to back of slide and set to 80% transparency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by Side_big number">
  <p:cSld name="Side by Side_big number">
    <p:spTree>
      <p:nvGrpSpPr>
        <p:cNvPr id="255" name="Shape 255"/>
        <p:cNvGrpSpPr/>
        <p:nvPr/>
      </p:nvGrpSpPr>
      <p:grpSpPr>
        <a:xfrm>
          <a:off x="0" y="0"/>
          <a:ext cx="0" cy="0"/>
          <a:chOff x="0" y="0"/>
          <a:chExt cx="0" cy="0"/>
        </a:xfrm>
      </p:grpSpPr>
      <p:sp>
        <p:nvSpPr>
          <p:cNvPr id="256" name="Shape 256"/>
          <p:cNvSpPr txBox="1"/>
          <p:nvPr>
            <p:ph type="title"/>
          </p:nvPr>
        </p:nvSpPr>
        <p:spPr>
          <a:xfrm>
            <a:off x="4568375" y="1546900"/>
            <a:ext cx="41058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9600"/>
              <a:buFont typeface="Arial"/>
              <a:buNone/>
              <a:defRPr b="1" i="0" sz="96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57" name="Shape 257"/>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8" name="Shape 258"/>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59" name="Shape 259"/>
          <p:cNvSpPr txBox="1"/>
          <p:nvPr>
            <p:ph idx="1" type="subTitle"/>
          </p:nvPr>
        </p:nvSpPr>
        <p:spPr>
          <a:xfrm>
            <a:off x="4599058" y="2493800"/>
            <a:ext cx="38565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0" name="Shape 260"/>
          <p:cNvSpPr/>
          <p:nvPr/>
        </p:nvSpPr>
        <p:spPr>
          <a:xfrm>
            <a:off x="-21675" y="125"/>
            <a:ext cx="4459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ivotal_teal.png" id="261" name="Shape 261"/>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cxnSp>
        <p:nvCxnSpPr>
          <p:cNvPr id="262" name="Shape 262"/>
          <p:cNvCxnSpPr/>
          <p:nvPr/>
        </p:nvCxnSpPr>
        <p:spPr>
          <a:xfrm rot="10800000">
            <a:off x="129949" y="166274"/>
            <a:ext cx="874800" cy="1987800"/>
          </a:xfrm>
          <a:prstGeom prst="straightConnector1">
            <a:avLst/>
          </a:prstGeom>
          <a:noFill/>
          <a:ln cap="flat" cmpd="sng" w="9525">
            <a:solidFill>
              <a:srgbClr val="D9D9D9"/>
            </a:solidFill>
            <a:prstDash val="solid"/>
            <a:round/>
            <a:headEnd len="sm" w="sm" type="none"/>
            <a:tailEnd len="lg" w="lg" type="triangle"/>
          </a:ln>
        </p:spPr>
      </p:cxnSp>
      <p:cxnSp>
        <p:nvCxnSpPr>
          <p:cNvPr id="263" name="Shape 263"/>
          <p:cNvCxnSpPr/>
          <p:nvPr/>
        </p:nvCxnSpPr>
        <p:spPr>
          <a:xfrm flipH="1" rot="10800000">
            <a:off x="3411825" y="151649"/>
            <a:ext cx="802500" cy="2016900"/>
          </a:xfrm>
          <a:prstGeom prst="straightConnector1">
            <a:avLst/>
          </a:prstGeom>
          <a:noFill/>
          <a:ln cap="flat" cmpd="sng" w="9525">
            <a:solidFill>
              <a:srgbClr val="D9D9D9"/>
            </a:solidFill>
            <a:prstDash val="solid"/>
            <a:round/>
            <a:headEnd len="sm" w="sm" type="none"/>
            <a:tailEnd len="lg" w="lg" type="triangle"/>
          </a:ln>
        </p:spPr>
      </p:cxnSp>
      <p:cxnSp>
        <p:nvCxnSpPr>
          <p:cNvPr id="264" name="Shape 264"/>
          <p:cNvCxnSpPr/>
          <p:nvPr/>
        </p:nvCxnSpPr>
        <p:spPr>
          <a:xfrm>
            <a:off x="3390150" y="2616700"/>
            <a:ext cx="860100" cy="2392500"/>
          </a:xfrm>
          <a:prstGeom prst="straightConnector1">
            <a:avLst/>
          </a:prstGeom>
          <a:noFill/>
          <a:ln cap="flat" cmpd="sng" w="9525">
            <a:solidFill>
              <a:srgbClr val="D9D9D9"/>
            </a:solidFill>
            <a:prstDash val="solid"/>
            <a:round/>
            <a:headEnd len="sm" w="sm" type="none"/>
            <a:tailEnd len="lg" w="lg" type="triangle"/>
          </a:ln>
        </p:spPr>
      </p:cxnSp>
      <p:cxnSp>
        <p:nvCxnSpPr>
          <p:cNvPr id="265" name="Shape 265"/>
          <p:cNvCxnSpPr/>
          <p:nvPr/>
        </p:nvCxnSpPr>
        <p:spPr>
          <a:xfrm flipH="1">
            <a:off x="202474" y="2616700"/>
            <a:ext cx="860100" cy="2370900"/>
          </a:xfrm>
          <a:prstGeom prst="straightConnector1">
            <a:avLst/>
          </a:prstGeom>
          <a:noFill/>
          <a:ln cap="flat" cmpd="sng" w="9525">
            <a:solidFill>
              <a:srgbClr val="D9D9D9"/>
            </a:solidFill>
            <a:prstDash val="solid"/>
            <a:round/>
            <a:headEnd len="sm" w="sm" type="none"/>
            <a:tailEnd len="lg" w="lg" type="triangle"/>
          </a:ln>
        </p:spPr>
      </p:cxnSp>
      <p:sp>
        <p:nvSpPr>
          <p:cNvPr id="266" name="Shape 266"/>
          <p:cNvSpPr txBox="1"/>
          <p:nvPr/>
        </p:nvSpPr>
        <p:spPr>
          <a:xfrm>
            <a:off x="87800" y="2159700"/>
            <a:ext cx="4234200" cy="59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3F3F3"/>
              </a:buClr>
              <a:buSzPts val="1400"/>
              <a:buFont typeface="Arial"/>
              <a:buNone/>
            </a:pPr>
            <a:r>
              <a:rPr b="0" i="0" lang="en" sz="1400" u="none" cap="none" strike="noStrike">
                <a:solidFill>
                  <a:srgbClr val="F3F3F3"/>
                </a:solidFill>
                <a:latin typeface="Arial"/>
                <a:ea typeface="Arial"/>
                <a:cs typeface="Arial"/>
                <a:sym typeface="Arial"/>
              </a:rPr>
              <a:t>cover this square with an image (540 x 480 pixels)</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by Side - Text only">
  <p:cSld name="Side by Side - Text only">
    <p:spTree>
      <p:nvGrpSpPr>
        <p:cNvPr id="267" name="Shape 267"/>
        <p:cNvGrpSpPr/>
        <p:nvPr/>
      </p:nvGrpSpPr>
      <p:grpSpPr>
        <a:xfrm>
          <a:off x="0" y="0"/>
          <a:ext cx="0" cy="0"/>
          <a:chOff x="0" y="0"/>
          <a:chExt cx="0" cy="0"/>
        </a:xfrm>
      </p:grpSpPr>
      <p:sp>
        <p:nvSpPr>
          <p:cNvPr id="268" name="Shape 268"/>
          <p:cNvSpPr/>
          <p:nvPr/>
        </p:nvSpPr>
        <p:spPr>
          <a:xfrm>
            <a:off x="4572000" y="0"/>
            <a:ext cx="4572000" cy="51435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269" name="Shape 269"/>
          <p:cNvPicPr preferRelativeResize="0"/>
          <p:nvPr/>
        </p:nvPicPr>
        <p:blipFill rotWithShape="1">
          <a:blip r:embed="rId2">
            <a:alphaModFix/>
          </a:blip>
          <a:srcRect b="0" l="0" r="0" t="0"/>
          <a:stretch/>
        </p:blipFill>
        <p:spPr>
          <a:xfrm>
            <a:off x="8286414" y="4854091"/>
            <a:ext cx="712198" cy="173700"/>
          </a:xfrm>
          <a:prstGeom prst="rect">
            <a:avLst/>
          </a:prstGeom>
          <a:noFill/>
          <a:ln>
            <a:noFill/>
          </a:ln>
        </p:spPr>
      </p:pic>
      <p:sp>
        <p:nvSpPr>
          <p:cNvPr id="270" name="Shape 270"/>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71" name="Shape 271"/>
          <p:cNvSpPr txBox="1"/>
          <p:nvPr>
            <p:ph idx="1" type="subTitle"/>
          </p:nvPr>
        </p:nvSpPr>
        <p:spPr>
          <a:xfrm>
            <a:off x="152962" y="798175"/>
            <a:ext cx="38565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 name="Shape 272"/>
          <p:cNvSpPr txBox="1"/>
          <p:nvPr>
            <p:ph type="title"/>
          </p:nvPr>
        </p:nvSpPr>
        <p:spPr>
          <a:xfrm>
            <a:off x="151193" y="299675"/>
            <a:ext cx="41058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2800"/>
              <a:buFont typeface="Arial"/>
              <a:buNone/>
              <a:defRPr b="1" i="0" sz="2800" u="none" cap="none" strike="noStrike">
                <a:solidFill>
                  <a:schemeClr val="accent1"/>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73" name="Shape 273"/>
          <p:cNvSpPr txBox="1"/>
          <p:nvPr>
            <p:ph idx="2" type="body"/>
          </p:nvPr>
        </p:nvSpPr>
        <p:spPr>
          <a:xfrm>
            <a:off x="421456" y="1340275"/>
            <a:ext cx="39684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17500" lvl="1" marL="914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00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4" name="Shape 274"/>
          <p:cNvSpPr txBox="1"/>
          <p:nvPr>
            <p:ph idx="3" type="title"/>
          </p:nvPr>
        </p:nvSpPr>
        <p:spPr>
          <a:xfrm>
            <a:off x="4805092" y="299675"/>
            <a:ext cx="4105800" cy="5421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lvl="1" rtl="0">
              <a:spcBef>
                <a:spcPts val="0"/>
              </a:spcBef>
              <a:spcAft>
                <a:spcPts val="0"/>
              </a:spcAft>
              <a:buClr>
                <a:schemeClr val="lt1"/>
              </a:buClr>
              <a:buSzPts val="1800"/>
              <a:buFont typeface="Arial"/>
              <a:buNone/>
              <a:defRPr sz="1800">
                <a:solidFill>
                  <a:schemeClr val="lt1"/>
                </a:solidFill>
              </a:defRPr>
            </a:lvl2pPr>
            <a:lvl3pPr lvl="2" rtl="0">
              <a:spcBef>
                <a:spcPts val="0"/>
              </a:spcBef>
              <a:spcAft>
                <a:spcPts val="0"/>
              </a:spcAft>
              <a:buClr>
                <a:schemeClr val="lt1"/>
              </a:buClr>
              <a:buSzPts val="1800"/>
              <a:buFont typeface="Arial"/>
              <a:buNone/>
              <a:defRPr sz="1800">
                <a:solidFill>
                  <a:schemeClr val="lt1"/>
                </a:solidFill>
              </a:defRPr>
            </a:lvl3pPr>
            <a:lvl4pPr lvl="3" rtl="0">
              <a:spcBef>
                <a:spcPts val="0"/>
              </a:spcBef>
              <a:spcAft>
                <a:spcPts val="0"/>
              </a:spcAft>
              <a:buClr>
                <a:schemeClr val="lt1"/>
              </a:buClr>
              <a:buSzPts val="1800"/>
              <a:buFont typeface="Arial"/>
              <a:buNone/>
              <a:defRPr sz="1800">
                <a:solidFill>
                  <a:schemeClr val="lt1"/>
                </a:solidFill>
              </a:defRPr>
            </a:lvl4pPr>
            <a:lvl5pPr lvl="4" rtl="0">
              <a:spcBef>
                <a:spcPts val="0"/>
              </a:spcBef>
              <a:spcAft>
                <a:spcPts val="0"/>
              </a:spcAft>
              <a:buClr>
                <a:schemeClr val="lt1"/>
              </a:buClr>
              <a:buSzPts val="1800"/>
              <a:buFont typeface="Arial"/>
              <a:buNone/>
              <a:defRPr sz="1800">
                <a:solidFill>
                  <a:schemeClr val="lt1"/>
                </a:solidFill>
              </a:defRPr>
            </a:lvl5pPr>
            <a:lvl6pPr lvl="5" rtl="0">
              <a:spcBef>
                <a:spcPts val="0"/>
              </a:spcBef>
              <a:spcAft>
                <a:spcPts val="0"/>
              </a:spcAft>
              <a:buClr>
                <a:schemeClr val="lt1"/>
              </a:buClr>
              <a:buSzPts val="1800"/>
              <a:buFont typeface="Arial"/>
              <a:buNone/>
              <a:defRPr sz="1800">
                <a:solidFill>
                  <a:schemeClr val="lt1"/>
                </a:solidFill>
              </a:defRPr>
            </a:lvl6pPr>
            <a:lvl7pPr lvl="6" rtl="0">
              <a:spcBef>
                <a:spcPts val="0"/>
              </a:spcBef>
              <a:spcAft>
                <a:spcPts val="0"/>
              </a:spcAft>
              <a:buClr>
                <a:schemeClr val="lt1"/>
              </a:buClr>
              <a:buSzPts val="1800"/>
              <a:buFont typeface="Arial"/>
              <a:buNone/>
              <a:defRPr sz="1800">
                <a:solidFill>
                  <a:schemeClr val="lt1"/>
                </a:solidFill>
              </a:defRPr>
            </a:lvl7pPr>
            <a:lvl8pPr lvl="7" rtl="0">
              <a:spcBef>
                <a:spcPts val="0"/>
              </a:spcBef>
              <a:spcAft>
                <a:spcPts val="0"/>
              </a:spcAft>
              <a:buClr>
                <a:schemeClr val="lt1"/>
              </a:buClr>
              <a:buSzPts val="1800"/>
              <a:buFont typeface="Arial"/>
              <a:buNone/>
              <a:defRPr sz="1800">
                <a:solidFill>
                  <a:schemeClr val="lt1"/>
                </a:solidFill>
              </a:defRPr>
            </a:lvl8pPr>
            <a:lvl9pPr lvl="8" rtl="0">
              <a:spcBef>
                <a:spcPts val="0"/>
              </a:spcBef>
              <a:spcAft>
                <a:spcPts val="0"/>
              </a:spcAft>
              <a:buClr>
                <a:schemeClr val="lt1"/>
              </a:buClr>
              <a:buSzPts val="1800"/>
              <a:buFont typeface="Arial"/>
              <a:buNone/>
              <a:defRPr sz="1800">
                <a:solidFill>
                  <a:schemeClr val="lt1"/>
                </a:solidFill>
              </a:defRPr>
            </a:lvl9pPr>
          </a:lstStyle>
          <a:p/>
        </p:txBody>
      </p:sp>
      <p:sp>
        <p:nvSpPr>
          <p:cNvPr id="275" name="Shape 275"/>
          <p:cNvSpPr txBox="1"/>
          <p:nvPr>
            <p:ph idx="4" type="subTitle"/>
          </p:nvPr>
        </p:nvSpPr>
        <p:spPr>
          <a:xfrm>
            <a:off x="4806862" y="798175"/>
            <a:ext cx="3856500" cy="542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sp>
        <p:nvSpPr>
          <p:cNvPr id="276" name="Shape 276"/>
          <p:cNvSpPr txBox="1"/>
          <p:nvPr>
            <p:ph idx="5" type="body"/>
          </p:nvPr>
        </p:nvSpPr>
        <p:spPr>
          <a:xfrm>
            <a:off x="5067180" y="1340275"/>
            <a:ext cx="3968400" cy="3231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_Visual">
  <p:cSld name="End Slide_Visual">
    <p:spTree>
      <p:nvGrpSpPr>
        <p:cNvPr id="277" name="Shape 277"/>
        <p:cNvGrpSpPr/>
        <p:nvPr/>
      </p:nvGrpSpPr>
      <p:grpSpPr>
        <a:xfrm>
          <a:off x="0" y="0"/>
          <a:ext cx="0" cy="0"/>
          <a:chOff x="0" y="0"/>
          <a:chExt cx="0" cy="0"/>
        </a:xfrm>
      </p:grpSpPr>
      <p:sp>
        <p:nvSpPr>
          <p:cNvPr id="278" name="Shape 278"/>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1pPr>
            <a:lvl2pPr indent="0" lvl="1"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2pPr>
            <a:lvl3pPr indent="0" lvl="2"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3pPr>
            <a:lvl4pPr indent="0" lvl="3"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4pPr>
            <a:lvl5pPr indent="0" lvl="4"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5pPr>
            <a:lvl6pPr indent="0" lvl="5"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6pPr>
            <a:lvl7pPr indent="0" lvl="6"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7pPr>
            <a:lvl8pPr indent="0" lvl="7"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8pPr>
            <a:lvl9pPr indent="0" lvl="8" marL="0" marR="0" rtl="0" algn="l">
              <a:lnSpc>
                <a:spcPct val="100000"/>
              </a:lnSpc>
              <a:spcBef>
                <a:spcPts val="0"/>
              </a:spcBef>
              <a:spcAft>
                <a:spcPts val="0"/>
              </a:spcAft>
              <a:buClr>
                <a:srgbClr val="A5A5A5"/>
              </a:buClr>
              <a:buSzPts val="225"/>
              <a:buFont typeface="Arial"/>
              <a:buNone/>
              <a:defRPr b="0" i="0" sz="900" u="none" cap="none" strike="noStrike">
                <a:solidFill>
                  <a:srgbClr val="A5A5A5"/>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
        <p:nvSpPr>
          <p:cNvPr id="279" name="Shape 279"/>
          <p:cNvSpPr/>
          <p:nvPr/>
        </p:nvSpPr>
        <p:spPr>
          <a:xfrm>
            <a:off x="-7050" y="0"/>
            <a:ext cx="9158100" cy="5143500"/>
          </a:xfrm>
          <a:prstGeom prst="rect">
            <a:avLst/>
          </a:prstGeom>
          <a:solidFill>
            <a:srgbClr val="23323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Pivotal_White.png" id="280" name="Shape 280"/>
          <p:cNvPicPr preferRelativeResize="0"/>
          <p:nvPr/>
        </p:nvPicPr>
        <p:blipFill rotWithShape="1">
          <a:blip r:embed="rId2">
            <a:alphaModFix/>
          </a:blip>
          <a:srcRect b="0" l="0" r="0" t="0"/>
          <a:stretch/>
        </p:blipFill>
        <p:spPr>
          <a:xfrm>
            <a:off x="8286414" y="4854091"/>
            <a:ext cx="712198" cy="173700"/>
          </a:xfrm>
          <a:prstGeom prst="rect">
            <a:avLst/>
          </a:prstGeom>
          <a:noFill/>
          <a:ln>
            <a:noFill/>
          </a:ln>
        </p:spPr>
      </p:pic>
      <p:sp>
        <p:nvSpPr>
          <p:cNvPr id="281" name="Shape 281"/>
          <p:cNvSpPr txBox="1"/>
          <p:nvPr>
            <p:ph type="title"/>
          </p:nvPr>
        </p:nvSpPr>
        <p:spPr>
          <a:xfrm>
            <a:off x="1011975" y="1910375"/>
            <a:ext cx="7011600" cy="858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accent2"/>
              </a:buClr>
              <a:buSzPts val="3700"/>
              <a:buFont typeface="Arial"/>
              <a:buNone/>
              <a:defRPr b="0" i="0" sz="3700" u="none" cap="none" strike="noStrike">
                <a:solidFill>
                  <a:schemeClr val="accent2"/>
                </a:solidFill>
                <a:latin typeface="Arial"/>
                <a:ea typeface="Arial"/>
                <a:cs typeface="Arial"/>
                <a:sym typeface="Arial"/>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82" name="Shape 282"/>
          <p:cNvSpPr txBox="1"/>
          <p:nvPr/>
        </p:nvSpPr>
        <p:spPr>
          <a:xfrm>
            <a:off x="48250" y="-520850"/>
            <a:ext cx="7172100" cy="3837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Arial"/>
              <a:buNone/>
            </a:pPr>
            <a:r>
              <a:rPr b="0" i="0" lang="en" sz="1400" u="none" cap="none" strike="noStrike">
                <a:solidFill>
                  <a:schemeClr val="accent3"/>
                </a:solidFill>
                <a:latin typeface="Arial"/>
                <a:ea typeface="Arial"/>
                <a:cs typeface="Arial"/>
                <a:sym typeface="Arial"/>
              </a:rPr>
              <a:t>background image:  960x540 pixels - send to back of slide and set to 80% transparency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284" name="Shape 284"/>
        <p:cNvGrpSpPr/>
        <p:nvPr/>
      </p:nvGrpSpPr>
      <p:grpSpPr>
        <a:xfrm>
          <a:off x="0" y="0"/>
          <a:ext cx="0" cy="0"/>
          <a:chOff x="0" y="0"/>
          <a:chExt cx="0" cy="0"/>
        </a:xfrm>
      </p:grpSpPr>
      <p:pic>
        <p:nvPicPr>
          <p:cNvPr descr="IMG_0276.jpg" id="285" name="Shape 285"/>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286" name="Shape 286"/>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287" name="Shape 287"/>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288" name="Shape 288"/>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Shape 289"/>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290" name="Shape 290"/>
          <p:cNvGrpSpPr/>
          <p:nvPr/>
        </p:nvGrpSpPr>
        <p:grpSpPr>
          <a:xfrm>
            <a:off x="634507" y="819388"/>
            <a:ext cx="1337013" cy="313170"/>
            <a:chOff x="1841475" y="2392725"/>
            <a:chExt cx="3928925" cy="920275"/>
          </a:xfrm>
        </p:grpSpPr>
        <p:sp>
          <p:nvSpPr>
            <p:cNvPr id="291" name="Shape 29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2" name="Shape 29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3" name="Shape 29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4" name="Shape 29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5" name="Shape 29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6" name="Shape 29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7" name="Shape 29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8" name="Shape 29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sp>
        <p:nvSpPr>
          <p:cNvPr id="299" name="Shape 299"/>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35" name="Shape 35"/>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300" name="Shape 300"/>
        <p:cNvGrpSpPr/>
        <p:nvPr/>
      </p:nvGrpSpPr>
      <p:grpSpPr>
        <a:xfrm>
          <a:off x="0" y="0"/>
          <a:ext cx="0" cy="0"/>
          <a:chOff x="0" y="0"/>
          <a:chExt cx="0" cy="0"/>
        </a:xfrm>
      </p:grpSpPr>
      <p:sp>
        <p:nvSpPr>
          <p:cNvPr id="301" name="Shape 301"/>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302" name="Shape 302"/>
          <p:cNvGrpSpPr/>
          <p:nvPr/>
        </p:nvGrpSpPr>
        <p:grpSpPr>
          <a:xfrm>
            <a:off x="287525" y="4854556"/>
            <a:ext cx="634914" cy="148716"/>
            <a:chOff x="1841475" y="2392725"/>
            <a:chExt cx="3928925" cy="920275"/>
          </a:xfrm>
        </p:grpSpPr>
        <p:sp>
          <p:nvSpPr>
            <p:cNvPr id="303" name="Shape 30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11" name="Shape 311"/>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312" name="Shape 312"/>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313" name="Shape 313"/>
        <p:cNvGrpSpPr/>
        <p:nvPr/>
      </p:nvGrpSpPr>
      <p:grpSpPr>
        <a:xfrm>
          <a:off x="0" y="0"/>
          <a:ext cx="0" cy="0"/>
          <a:chOff x="0" y="0"/>
          <a:chExt cx="0" cy="0"/>
        </a:xfrm>
      </p:grpSpPr>
      <p:sp>
        <p:nvSpPr>
          <p:cNvPr id="314" name="Shape 31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5" name="Shape 315"/>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316" name="Shape 316"/>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317" name="Shape 317"/>
          <p:cNvGrpSpPr/>
          <p:nvPr/>
        </p:nvGrpSpPr>
        <p:grpSpPr>
          <a:xfrm>
            <a:off x="287525" y="4854556"/>
            <a:ext cx="634914" cy="148716"/>
            <a:chOff x="1841475" y="2392725"/>
            <a:chExt cx="3928925" cy="920275"/>
          </a:xfrm>
        </p:grpSpPr>
        <p:sp>
          <p:nvSpPr>
            <p:cNvPr id="318" name="Shape 318"/>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26" name="Shape 326"/>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327" name="Shape 327"/>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Shape 328"/>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329" name="Shape 32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330" name="Shape 330"/>
        <p:cNvGrpSpPr/>
        <p:nvPr/>
      </p:nvGrpSpPr>
      <p:grpSpPr>
        <a:xfrm>
          <a:off x="0" y="0"/>
          <a:ext cx="0" cy="0"/>
          <a:chOff x="0" y="0"/>
          <a:chExt cx="0" cy="0"/>
        </a:xfrm>
      </p:grpSpPr>
      <p:sp>
        <p:nvSpPr>
          <p:cNvPr id="331" name="Shape 33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2" name="Shape 332"/>
          <p:cNvGrpSpPr/>
          <p:nvPr/>
        </p:nvGrpSpPr>
        <p:grpSpPr>
          <a:xfrm>
            <a:off x="287525" y="4854556"/>
            <a:ext cx="634914" cy="148716"/>
            <a:chOff x="1841475" y="2392725"/>
            <a:chExt cx="3928925" cy="920275"/>
          </a:xfrm>
        </p:grpSpPr>
        <p:sp>
          <p:nvSpPr>
            <p:cNvPr id="333" name="Shape 33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1" name="Shape 341"/>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342" name="Shape 342"/>
        <p:cNvGrpSpPr/>
        <p:nvPr/>
      </p:nvGrpSpPr>
      <p:grpSpPr>
        <a:xfrm>
          <a:off x="0" y="0"/>
          <a:ext cx="0" cy="0"/>
          <a:chOff x="0" y="0"/>
          <a:chExt cx="0" cy="0"/>
        </a:xfrm>
      </p:grpSpPr>
      <p:sp>
        <p:nvSpPr>
          <p:cNvPr id="343" name="Shape 34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4" name="Shape 344"/>
          <p:cNvGrpSpPr/>
          <p:nvPr/>
        </p:nvGrpSpPr>
        <p:grpSpPr>
          <a:xfrm>
            <a:off x="287525" y="4854556"/>
            <a:ext cx="634914" cy="148716"/>
            <a:chOff x="1841475" y="2392725"/>
            <a:chExt cx="3928925" cy="920275"/>
          </a:xfrm>
        </p:grpSpPr>
        <p:sp>
          <p:nvSpPr>
            <p:cNvPr id="345" name="Shape 34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3" name="Shape 353"/>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4" name="Shape 354"/>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55" name="Shape 355"/>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356" name="Shape 356"/>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357" name="Shape 35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358" name="Shape 358"/>
        <p:cNvGrpSpPr/>
        <p:nvPr/>
      </p:nvGrpSpPr>
      <p:grpSpPr>
        <a:xfrm>
          <a:off x="0" y="0"/>
          <a:ext cx="0" cy="0"/>
          <a:chOff x="0" y="0"/>
          <a:chExt cx="0" cy="0"/>
        </a:xfrm>
      </p:grpSpPr>
      <p:pic>
        <p:nvPicPr>
          <p:cNvPr id="359" name="Shape 359"/>
          <p:cNvPicPr preferRelativeResize="0"/>
          <p:nvPr/>
        </p:nvPicPr>
        <p:blipFill>
          <a:blip r:embed="rId2">
            <a:alphaModFix/>
          </a:blip>
          <a:stretch>
            <a:fillRect/>
          </a:stretch>
        </p:blipFill>
        <p:spPr>
          <a:xfrm>
            <a:off x="0" y="0"/>
            <a:ext cx="9144000" cy="5143489"/>
          </a:xfrm>
          <a:prstGeom prst="rect">
            <a:avLst/>
          </a:prstGeom>
          <a:noFill/>
          <a:ln>
            <a:noFill/>
          </a:ln>
        </p:spPr>
      </p:pic>
      <p:sp>
        <p:nvSpPr>
          <p:cNvPr id="360" name="Shape 36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1" name="Shape 361"/>
          <p:cNvGrpSpPr/>
          <p:nvPr/>
        </p:nvGrpSpPr>
        <p:grpSpPr>
          <a:xfrm>
            <a:off x="287525" y="4854556"/>
            <a:ext cx="634914" cy="148716"/>
            <a:chOff x="1841475" y="2392725"/>
            <a:chExt cx="3928925" cy="920275"/>
          </a:xfrm>
        </p:grpSpPr>
        <p:sp>
          <p:nvSpPr>
            <p:cNvPr id="362" name="Shape 362"/>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370" name="Shape 370"/>
        <p:cNvGrpSpPr/>
        <p:nvPr/>
      </p:nvGrpSpPr>
      <p:grpSpPr>
        <a:xfrm>
          <a:off x="0" y="0"/>
          <a:ext cx="0" cy="0"/>
          <a:chOff x="0" y="0"/>
          <a:chExt cx="0" cy="0"/>
        </a:xfrm>
      </p:grpSpPr>
      <p:sp>
        <p:nvSpPr>
          <p:cNvPr id="371" name="Shape 37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2" name="Shape 372"/>
          <p:cNvGrpSpPr/>
          <p:nvPr/>
        </p:nvGrpSpPr>
        <p:grpSpPr>
          <a:xfrm>
            <a:off x="287525" y="4854556"/>
            <a:ext cx="634914" cy="148716"/>
            <a:chOff x="1841475" y="2392725"/>
            <a:chExt cx="3928925" cy="920275"/>
          </a:xfrm>
        </p:grpSpPr>
        <p:sp>
          <p:nvSpPr>
            <p:cNvPr id="373" name="Shape 373"/>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381" name="Shape 381"/>
        <p:cNvGrpSpPr/>
        <p:nvPr/>
      </p:nvGrpSpPr>
      <p:grpSpPr>
        <a:xfrm>
          <a:off x="0" y="0"/>
          <a:ext cx="0" cy="0"/>
          <a:chOff x="0" y="0"/>
          <a:chExt cx="0" cy="0"/>
        </a:xfrm>
      </p:grpSpPr>
      <p:cxnSp>
        <p:nvCxnSpPr>
          <p:cNvPr id="382" name="Shape 382"/>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83" name="Shape 38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4" name="Shape 384"/>
          <p:cNvGrpSpPr/>
          <p:nvPr/>
        </p:nvGrpSpPr>
        <p:grpSpPr>
          <a:xfrm>
            <a:off x="287525" y="4854556"/>
            <a:ext cx="634914" cy="148716"/>
            <a:chOff x="1841475" y="2392725"/>
            <a:chExt cx="3928925" cy="920275"/>
          </a:xfrm>
        </p:grpSpPr>
        <p:sp>
          <p:nvSpPr>
            <p:cNvPr id="385" name="Shape 38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93" name="Shape 39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394" name="Shape 394"/>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395" name="Shape 395"/>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396" name="Shape 396"/>
        <p:cNvGrpSpPr/>
        <p:nvPr/>
      </p:nvGrpSpPr>
      <p:grpSpPr>
        <a:xfrm>
          <a:off x="0" y="0"/>
          <a:ext cx="0" cy="0"/>
          <a:chOff x="0" y="0"/>
          <a:chExt cx="0" cy="0"/>
        </a:xfrm>
      </p:grpSpPr>
      <p:cxnSp>
        <p:nvCxnSpPr>
          <p:cNvPr id="397" name="Shape 397"/>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398" name="Shape 398"/>
          <p:cNvGrpSpPr/>
          <p:nvPr/>
        </p:nvGrpSpPr>
        <p:grpSpPr>
          <a:xfrm>
            <a:off x="287525" y="4854556"/>
            <a:ext cx="634914" cy="148716"/>
            <a:chOff x="1841475" y="2392725"/>
            <a:chExt cx="3928925" cy="920275"/>
          </a:xfrm>
        </p:grpSpPr>
        <p:sp>
          <p:nvSpPr>
            <p:cNvPr id="399" name="Shape 39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0" name="Shape 40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1" name="Shape 40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07" name="Shape 40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Shape 408"/>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409" name="Shape 409"/>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410" name="Shape 410"/>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411" name="Shape 411"/>
        <p:cNvGrpSpPr/>
        <p:nvPr/>
      </p:nvGrpSpPr>
      <p:grpSpPr>
        <a:xfrm>
          <a:off x="0" y="0"/>
          <a:ext cx="0" cy="0"/>
          <a:chOff x="0" y="0"/>
          <a:chExt cx="0" cy="0"/>
        </a:xfrm>
      </p:grpSpPr>
      <p:sp>
        <p:nvSpPr>
          <p:cNvPr id="412" name="Shape 41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413" name="Shape 413"/>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414" name="Shape 414"/>
          <p:cNvGrpSpPr/>
          <p:nvPr/>
        </p:nvGrpSpPr>
        <p:grpSpPr>
          <a:xfrm>
            <a:off x="287525" y="4854556"/>
            <a:ext cx="634914" cy="148716"/>
            <a:chOff x="1841475" y="2392725"/>
            <a:chExt cx="3928925" cy="920275"/>
          </a:xfrm>
        </p:grpSpPr>
        <p:sp>
          <p:nvSpPr>
            <p:cNvPr id="415" name="Shape 41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23" name="Shape 423"/>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Shape 424"/>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36" name="Shape 36"/>
        <p:cNvGrpSpPr/>
        <p:nvPr/>
      </p:nvGrpSpPr>
      <p:grpSpPr>
        <a:xfrm>
          <a:off x="0" y="0"/>
          <a:ext cx="0" cy="0"/>
          <a:chOff x="0" y="0"/>
          <a:chExt cx="0" cy="0"/>
        </a:xfrm>
      </p:grpSpPr>
      <p:sp>
        <p:nvSpPr>
          <p:cNvPr id="37" name="Shape 3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 name="Shape 38"/>
          <p:cNvGrpSpPr/>
          <p:nvPr/>
        </p:nvGrpSpPr>
        <p:grpSpPr>
          <a:xfrm>
            <a:off x="287525" y="4854556"/>
            <a:ext cx="634914" cy="148716"/>
            <a:chOff x="1841475" y="2392725"/>
            <a:chExt cx="3928925" cy="920275"/>
          </a:xfrm>
        </p:grpSpPr>
        <p:sp>
          <p:nvSpPr>
            <p:cNvPr id="39" name="Shape 3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Shape 4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Shape 4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Shape 47"/>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425" name="Shape 425"/>
        <p:cNvGrpSpPr/>
        <p:nvPr/>
      </p:nvGrpSpPr>
      <p:grpSpPr>
        <a:xfrm>
          <a:off x="0" y="0"/>
          <a:ext cx="0" cy="0"/>
          <a:chOff x="0" y="0"/>
          <a:chExt cx="0" cy="0"/>
        </a:xfrm>
      </p:grpSpPr>
      <p:grpSp>
        <p:nvGrpSpPr>
          <p:cNvPr id="426" name="Shape 426"/>
          <p:cNvGrpSpPr/>
          <p:nvPr/>
        </p:nvGrpSpPr>
        <p:grpSpPr>
          <a:xfrm>
            <a:off x="287525" y="4854556"/>
            <a:ext cx="634914" cy="148716"/>
            <a:chOff x="1841475" y="2392725"/>
            <a:chExt cx="3928925" cy="920275"/>
          </a:xfrm>
        </p:grpSpPr>
        <p:sp>
          <p:nvSpPr>
            <p:cNvPr id="427" name="Shape 427"/>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35" name="Shape 43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6" name="Shape 436"/>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37" name="Shape 437"/>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38" name="Shape 438"/>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39" name="Shape 439"/>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440" name="Shape 440"/>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441" name="Shape 441"/>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42" name="Shape 442"/>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43" name="Shape 44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0A4F6"/>
        </a:solidFill>
      </p:bgPr>
    </p:bg>
    <p:spTree>
      <p:nvGrpSpPr>
        <p:cNvPr id="444" name="Shape 444"/>
        <p:cNvGrpSpPr/>
        <p:nvPr/>
      </p:nvGrpSpPr>
      <p:grpSpPr>
        <a:xfrm>
          <a:off x="0" y="0"/>
          <a:ext cx="0" cy="0"/>
          <a:chOff x="0" y="0"/>
          <a:chExt cx="0" cy="0"/>
        </a:xfrm>
      </p:grpSpPr>
      <p:cxnSp>
        <p:nvCxnSpPr>
          <p:cNvPr id="445" name="Shape 445"/>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446" name="Shape 446"/>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447" name="Shape 447"/>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48" name="Shape 448"/>
          <p:cNvSpPr txBox="1"/>
          <p:nvPr>
            <p:ph type="ctrTitle"/>
          </p:nvPr>
        </p:nvSpPr>
        <p:spPr>
          <a:xfrm>
            <a:off x="2371725" y="630225"/>
            <a:ext cx="6331500" cy="1542000"/>
          </a:xfrm>
          <a:prstGeom prst="rect">
            <a:avLst/>
          </a:prstGeom>
          <a:noFill/>
          <a:ln>
            <a:noFill/>
          </a:ln>
        </p:spPr>
        <p:txBody>
          <a:bodyPr anchorCtr="0" anchor="ctr" bIns="91425" lIns="91425" spcFirstLastPara="1" rIns="91425" wrap="square" tIns="91425"/>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p:txBody>
      </p:sp>
      <p:sp>
        <p:nvSpPr>
          <p:cNvPr id="449" name="Shape 449"/>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50" name="Shape 45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51" name="Shape 451"/>
        <p:cNvGrpSpPr/>
        <p:nvPr/>
      </p:nvGrpSpPr>
      <p:grpSpPr>
        <a:xfrm>
          <a:off x="0" y="0"/>
          <a:ext cx="0" cy="0"/>
          <a:chOff x="0" y="0"/>
          <a:chExt cx="0" cy="0"/>
        </a:xfrm>
      </p:grpSpPr>
      <p:cxnSp>
        <p:nvCxnSpPr>
          <p:cNvPr id="452" name="Shape 452"/>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53" name="Shape 45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54" name="Shape 45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55" name="Shape 455"/>
          <p:cNvSpPr txBox="1"/>
          <p:nvPr>
            <p:ph type="title"/>
          </p:nvPr>
        </p:nvSpPr>
        <p:spPr>
          <a:xfrm>
            <a:off x="2400250" y="575950"/>
            <a:ext cx="6321600" cy="6354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6" name="Shape 456"/>
          <p:cNvSpPr txBox="1"/>
          <p:nvPr>
            <p:ph idx="1" type="body"/>
          </p:nvPr>
        </p:nvSpPr>
        <p:spPr>
          <a:xfrm>
            <a:off x="2410112" y="1595776"/>
            <a:ext cx="6321600" cy="3002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7" name="Shape 45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8" name="Shape 458"/>
        <p:cNvGrpSpPr/>
        <p:nvPr/>
      </p:nvGrpSpPr>
      <p:grpSpPr>
        <a:xfrm>
          <a:off x="0" y="0"/>
          <a:ext cx="0" cy="0"/>
          <a:chOff x="0" y="0"/>
          <a:chExt cx="0" cy="0"/>
        </a:xfrm>
      </p:grpSpPr>
      <p:sp>
        <p:nvSpPr>
          <p:cNvPr id="459" name="Shape 459"/>
          <p:cNvSpPr/>
          <p:nvPr/>
        </p:nvSpPr>
        <p:spPr>
          <a:xfrm>
            <a:off x="4572000" y="125"/>
            <a:ext cx="4572000" cy="5143500"/>
          </a:xfrm>
          <a:prstGeom prst="rect">
            <a:avLst/>
          </a:prstGeom>
          <a:solidFill>
            <a:srgbClr val="00A4F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0" name="Shape 46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61" name="Shape 461"/>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lstStyle>
            <a:lvl1pPr lvl="0" rtl="0" algn="ctr">
              <a:spcBef>
                <a:spcPts val="0"/>
              </a:spcBef>
              <a:spcAft>
                <a:spcPts val="0"/>
              </a:spcAft>
              <a:buClr>
                <a:srgbClr val="00A4F6"/>
              </a:buClr>
              <a:buSzPts val="3600"/>
              <a:buChar char="●"/>
              <a:defRPr sz="3600">
                <a:solidFill>
                  <a:srgbClr val="00A4F6"/>
                </a:solidFill>
              </a:defRPr>
            </a:lvl1pPr>
            <a:lvl2pPr lvl="1" rtl="0" algn="ctr">
              <a:spcBef>
                <a:spcPts val="0"/>
              </a:spcBef>
              <a:spcAft>
                <a:spcPts val="0"/>
              </a:spcAft>
              <a:buClr>
                <a:srgbClr val="00A4F6"/>
              </a:buClr>
              <a:buSzPts val="3600"/>
              <a:buChar char="○"/>
              <a:defRPr sz="3600">
                <a:solidFill>
                  <a:srgbClr val="00A4F6"/>
                </a:solidFill>
              </a:defRPr>
            </a:lvl2pPr>
            <a:lvl3pPr lvl="2" rtl="0" algn="ctr">
              <a:spcBef>
                <a:spcPts val="0"/>
              </a:spcBef>
              <a:spcAft>
                <a:spcPts val="0"/>
              </a:spcAft>
              <a:buClr>
                <a:srgbClr val="00A4F6"/>
              </a:buClr>
              <a:buSzPts val="3600"/>
              <a:buChar char="■"/>
              <a:defRPr sz="3600">
                <a:solidFill>
                  <a:srgbClr val="00A4F6"/>
                </a:solidFill>
              </a:defRPr>
            </a:lvl3pPr>
            <a:lvl4pPr lvl="3" rtl="0" algn="ctr">
              <a:spcBef>
                <a:spcPts val="0"/>
              </a:spcBef>
              <a:spcAft>
                <a:spcPts val="0"/>
              </a:spcAft>
              <a:buClr>
                <a:srgbClr val="00A4F6"/>
              </a:buClr>
              <a:buSzPts val="3600"/>
              <a:buChar char="●"/>
              <a:defRPr sz="3600">
                <a:solidFill>
                  <a:srgbClr val="00A4F6"/>
                </a:solidFill>
              </a:defRPr>
            </a:lvl4pPr>
            <a:lvl5pPr lvl="4" rtl="0" algn="ctr">
              <a:spcBef>
                <a:spcPts val="0"/>
              </a:spcBef>
              <a:spcAft>
                <a:spcPts val="0"/>
              </a:spcAft>
              <a:buClr>
                <a:srgbClr val="00A4F6"/>
              </a:buClr>
              <a:buSzPts val="3600"/>
              <a:buChar char="○"/>
              <a:defRPr sz="3600">
                <a:solidFill>
                  <a:srgbClr val="00A4F6"/>
                </a:solidFill>
              </a:defRPr>
            </a:lvl5pPr>
            <a:lvl6pPr lvl="5" rtl="0" algn="ctr">
              <a:spcBef>
                <a:spcPts val="0"/>
              </a:spcBef>
              <a:spcAft>
                <a:spcPts val="0"/>
              </a:spcAft>
              <a:buClr>
                <a:srgbClr val="00A4F6"/>
              </a:buClr>
              <a:buSzPts val="3600"/>
              <a:buChar char="■"/>
              <a:defRPr sz="3600">
                <a:solidFill>
                  <a:srgbClr val="00A4F6"/>
                </a:solidFill>
              </a:defRPr>
            </a:lvl6pPr>
            <a:lvl7pPr lvl="6" rtl="0" algn="ctr">
              <a:spcBef>
                <a:spcPts val="0"/>
              </a:spcBef>
              <a:spcAft>
                <a:spcPts val="0"/>
              </a:spcAft>
              <a:buClr>
                <a:srgbClr val="00A4F6"/>
              </a:buClr>
              <a:buSzPts val="3600"/>
              <a:buChar char="●"/>
              <a:defRPr sz="3600">
                <a:solidFill>
                  <a:srgbClr val="00A4F6"/>
                </a:solidFill>
              </a:defRPr>
            </a:lvl7pPr>
            <a:lvl8pPr lvl="7" rtl="0" algn="ctr">
              <a:spcBef>
                <a:spcPts val="0"/>
              </a:spcBef>
              <a:spcAft>
                <a:spcPts val="0"/>
              </a:spcAft>
              <a:buClr>
                <a:srgbClr val="00A4F6"/>
              </a:buClr>
              <a:buSzPts val="3600"/>
              <a:buChar char="○"/>
              <a:defRPr sz="3600">
                <a:solidFill>
                  <a:srgbClr val="00A4F6"/>
                </a:solidFill>
              </a:defRPr>
            </a:lvl8pPr>
            <a:lvl9pPr lvl="8" rtl="0" algn="ctr">
              <a:spcBef>
                <a:spcPts val="0"/>
              </a:spcBef>
              <a:spcAft>
                <a:spcPts val="0"/>
              </a:spcAft>
              <a:buClr>
                <a:srgbClr val="00A4F6"/>
              </a:buClr>
              <a:buSzPts val="3600"/>
              <a:buChar char="■"/>
              <a:defRPr sz="3600">
                <a:solidFill>
                  <a:srgbClr val="00A4F6"/>
                </a:solidFill>
              </a:defRPr>
            </a:lvl9pPr>
          </a:lstStyle>
          <a:p/>
        </p:txBody>
      </p:sp>
      <p:sp>
        <p:nvSpPr>
          <p:cNvPr id="462" name="Shape 462"/>
          <p:cNvSpPr txBox="1"/>
          <p:nvPr>
            <p:ph idx="1" type="subTitle"/>
          </p:nvPr>
        </p:nvSpPr>
        <p:spPr>
          <a:xfrm>
            <a:off x="265500" y="2735371"/>
            <a:ext cx="4045200" cy="13455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3" name="Shape 46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64" name="Shape 46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65" name="Shape 465"/>
        <p:cNvGrpSpPr/>
        <p:nvPr/>
      </p:nvGrpSpPr>
      <p:grpSpPr>
        <a:xfrm>
          <a:off x="0" y="0"/>
          <a:ext cx="0" cy="0"/>
          <a:chOff x="0" y="0"/>
          <a:chExt cx="0" cy="0"/>
        </a:xfrm>
      </p:grpSpPr>
      <p:cxnSp>
        <p:nvCxnSpPr>
          <p:cNvPr id="466" name="Shape 46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67" name="Shape 46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68" name="Shape 46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69" name="Shape 469"/>
          <p:cNvSpPr txBox="1"/>
          <p:nvPr>
            <p:ph type="title"/>
          </p:nvPr>
        </p:nvSpPr>
        <p:spPr>
          <a:xfrm>
            <a:off x="2400250" y="575950"/>
            <a:ext cx="6321600" cy="6354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0" name="Shape 470"/>
          <p:cNvSpPr txBox="1"/>
          <p:nvPr>
            <p:ph idx="1" type="body"/>
          </p:nvPr>
        </p:nvSpPr>
        <p:spPr>
          <a:xfrm>
            <a:off x="2400303" y="1602675"/>
            <a:ext cx="3071400" cy="3002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71" name="Shape 471"/>
          <p:cNvSpPr txBox="1"/>
          <p:nvPr>
            <p:ph idx="2" type="body"/>
          </p:nvPr>
        </p:nvSpPr>
        <p:spPr>
          <a:xfrm>
            <a:off x="5650572" y="1602675"/>
            <a:ext cx="3071400" cy="30024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72" name="Shape 47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3" name="Shape 473"/>
        <p:cNvGrpSpPr/>
        <p:nvPr/>
      </p:nvGrpSpPr>
      <p:grpSpPr>
        <a:xfrm>
          <a:off x="0" y="0"/>
          <a:ext cx="0" cy="0"/>
          <a:chOff x="0" y="0"/>
          <a:chExt cx="0" cy="0"/>
        </a:xfrm>
      </p:grpSpPr>
      <p:cxnSp>
        <p:nvCxnSpPr>
          <p:cNvPr id="474" name="Shape 474"/>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475" name="Shape 47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76" name="Shape 476"/>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lstStyle>
            <a:lvl1pPr indent="-228600" lvl="0" marL="457200" rtl="0">
              <a:lnSpc>
                <a:spcPct val="100000"/>
              </a:lnSpc>
              <a:spcBef>
                <a:spcPts val="0"/>
              </a:spcBef>
              <a:spcAft>
                <a:spcPts val="0"/>
              </a:spcAft>
              <a:buSzPts val="1400"/>
              <a:buNone/>
              <a:defRPr/>
            </a:lvl1pPr>
          </a:lstStyle>
          <a:p/>
        </p:txBody>
      </p:sp>
      <p:sp>
        <p:nvSpPr>
          <p:cNvPr id="477" name="Shape 47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8" name="Shape 478"/>
        <p:cNvGrpSpPr/>
        <p:nvPr/>
      </p:nvGrpSpPr>
      <p:grpSpPr>
        <a:xfrm>
          <a:off x="0" y="0"/>
          <a:ext cx="0" cy="0"/>
          <a:chOff x="0" y="0"/>
          <a:chExt cx="0" cy="0"/>
        </a:xfrm>
      </p:grpSpPr>
      <p:cxnSp>
        <p:nvCxnSpPr>
          <p:cNvPr id="479" name="Shape 47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80" name="Shape 480"/>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481" name="Shape 481"/>
          <p:cNvSpPr txBox="1"/>
          <p:nvPr>
            <p:ph idx="1" type="body"/>
          </p:nvPr>
        </p:nvSpPr>
        <p:spPr>
          <a:xfrm>
            <a:off x="319500" y="1846804"/>
            <a:ext cx="2808000" cy="2806200"/>
          </a:xfrm>
          <a:prstGeom prst="rect">
            <a:avLst/>
          </a:prstGeom>
          <a:noFill/>
          <a:ln>
            <a:noFill/>
          </a:ln>
        </p:spPr>
        <p:txBody>
          <a:bodyPr anchorCtr="0" anchor="ctr"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82" name="Shape 48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A4F6"/>
        </a:solidFill>
      </p:bgPr>
    </p:bg>
    <p:spTree>
      <p:nvGrpSpPr>
        <p:cNvPr id="483" name="Shape 483"/>
        <p:cNvGrpSpPr/>
        <p:nvPr/>
      </p:nvGrpSpPr>
      <p:grpSpPr>
        <a:xfrm>
          <a:off x="0" y="0"/>
          <a:ext cx="0" cy="0"/>
          <a:chOff x="0" y="0"/>
          <a:chExt cx="0" cy="0"/>
        </a:xfrm>
      </p:grpSpPr>
      <p:cxnSp>
        <p:nvCxnSpPr>
          <p:cNvPr id="484" name="Shape 484"/>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485" name="Shape 48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486" name="Shape 48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chemeClr val="lt1"/>
              </a:buClr>
              <a:buSzPts val="4800"/>
              <a:buChar char="●"/>
              <a:defRPr sz="4800">
                <a:solidFill>
                  <a:schemeClr val="lt1"/>
                </a:solidFill>
              </a:defRPr>
            </a:lvl1pPr>
            <a:lvl2pPr lvl="1" rtl="0" algn="ctr">
              <a:spcBef>
                <a:spcPts val="0"/>
              </a:spcBef>
              <a:spcAft>
                <a:spcPts val="0"/>
              </a:spcAft>
              <a:buClr>
                <a:schemeClr val="lt1"/>
              </a:buClr>
              <a:buSzPts val="4800"/>
              <a:buChar char="○"/>
              <a:defRPr sz="4800">
                <a:solidFill>
                  <a:schemeClr val="lt1"/>
                </a:solidFill>
              </a:defRPr>
            </a:lvl2pPr>
            <a:lvl3pPr lvl="2" rtl="0" algn="ctr">
              <a:spcBef>
                <a:spcPts val="0"/>
              </a:spcBef>
              <a:spcAft>
                <a:spcPts val="0"/>
              </a:spcAft>
              <a:buClr>
                <a:schemeClr val="lt1"/>
              </a:buClr>
              <a:buSzPts val="4800"/>
              <a:buChar char="■"/>
              <a:defRPr sz="4800">
                <a:solidFill>
                  <a:schemeClr val="lt1"/>
                </a:solidFill>
              </a:defRPr>
            </a:lvl3pPr>
            <a:lvl4pPr lvl="3" rtl="0" algn="ctr">
              <a:spcBef>
                <a:spcPts val="0"/>
              </a:spcBef>
              <a:spcAft>
                <a:spcPts val="0"/>
              </a:spcAft>
              <a:buClr>
                <a:schemeClr val="lt1"/>
              </a:buClr>
              <a:buSzPts val="4800"/>
              <a:buChar char="●"/>
              <a:defRPr sz="4800">
                <a:solidFill>
                  <a:schemeClr val="lt1"/>
                </a:solidFill>
              </a:defRPr>
            </a:lvl4pPr>
            <a:lvl5pPr lvl="4" rtl="0" algn="ctr">
              <a:spcBef>
                <a:spcPts val="0"/>
              </a:spcBef>
              <a:spcAft>
                <a:spcPts val="0"/>
              </a:spcAft>
              <a:buClr>
                <a:schemeClr val="lt1"/>
              </a:buClr>
              <a:buSzPts val="4800"/>
              <a:buChar char="○"/>
              <a:defRPr sz="4800">
                <a:solidFill>
                  <a:schemeClr val="lt1"/>
                </a:solidFill>
              </a:defRPr>
            </a:lvl5pPr>
            <a:lvl6pPr lvl="5" rtl="0" algn="ctr">
              <a:spcBef>
                <a:spcPts val="0"/>
              </a:spcBef>
              <a:spcAft>
                <a:spcPts val="0"/>
              </a:spcAft>
              <a:buClr>
                <a:schemeClr val="lt1"/>
              </a:buClr>
              <a:buSzPts val="4800"/>
              <a:buChar char="■"/>
              <a:defRPr sz="4800">
                <a:solidFill>
                  <a:schemeClr val="lt1"/>
                </a:solidFill>
              </a:defRPr>
            </a:lvl6pPr>
            <a:lvl7pPr lvl="6" rtl="0" algn="ctr">
              <a:spcBef>
                <a:spcPts val="0"/>
              </a:spcBef>
              <a:spcAft>
                <a:spcPts val="0"/>
              </a:spcAft>
              <a:buClr>
                <a:schemeClr val="lt1"/>
              </a:buClr>
              <a:buSzPts val="4800"/>
              <a:buChar char="●"/>
              <a:defRPr sz="4800">
                <a:solidFill>
                  <a:schemeClr val="lt1"/>
                </a:solidFill>
              </a:defRPr>
            </a:lvl7pPr>
            <a:lvl8pPr lvl="7" rtl="0" algn="ctr">
              <a:spcBef>
                <a:spcPts val="0"/>
              </a:spcBef>
              <a:spcAft>
                <a:spcPts val="0"/>
              </a:spcAft>
              <a:buClr>
                <a:schemeClr val="lt1"/>
              </a:buClr>
              <a:buSzPts val="4800"/>
              <a:buChar char="○"/>
              <a:defRPr sz="4800">
                <a:solidFill>
                  <a:schemeClr val="lt1"/>
                </a:solidFill>
              </a:defRPr>
            </a:lvl8pPr>
            <a:lvl9pPr lvl="8" rtl="0" algn="ctr">
              <a:spcBef>
                <a:spcPts val="0"/>
              </a:spcBef>
              <a:spcAft>
                <a:spcPts val="0"/>
              </a:spcAft>
              <a:buClr>
                <a:schemeClr val="lt1"/>
              </a:buClr>
              <a:buSzPts val="4800"/>
              <a:buChar char="■"/>
              <a:defRPr sz="4800">
                <a:solidFill>
                  <a:schemeClr val="lt1"/>
                </a:solidFill>
              </a:defRPr>
            </a:lvl9pPr>
          </a:lstStyle>
          <a:p/>
        </p:txBody>
      </p:sp>
      <p:sp>
        <p:nvSpPr>
          <p:cNvPr id="487" name="Shape 48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 name="Shape 50"/>
          <p:cNvGrpSpPr/>
          <p:nvPr/>
        </p:nvGrpSpPr>
        <p:grpSpPr>
          <a:xfrm>
            <a:off x="287525" y="4854556"/>
            <a:ext cx="634914" cy="148716"/>
            <a:chOff x="1841475" y="2392725"/>
            <a:chExt cx="3928925" cy="920275"/>
          </a:xfrm>
        </p:grpSpPr>
        <p:sp>
          <p:nvSpPr>
            <p:cNvPr id="51" name="Shape 5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0" name="Shape 60"/>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1" name="Shape 61"/>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2" name="Shape 62"/>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63" name="Shape 63"/>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64" name="Shape 64"/>
        <p:cNvGrpSpPr/>
        <p:nvPr/>
      </p:nvGrpSpPr>
      <p:grpSpPr>
        <a:xfrm>
          <a:off x="0" y="0"/>
          <a:ext cx="0" cy="0"/>
          <a:chOff x="0" y="0"/>
          <a:chExt cx="0" cy="0"/>
        </a:xfrm>
      </p:grpSpPr>
      <p:pic>
        <p:nvPicPr>
          <p:cNvPr id="65" name="Shape 65"/>
          <p:cNvPicPr preferRelativeResize="0"/>
          <p:nvPr/>
        </p:nvPicPr>
        <p:blipFill>
          <a:blip r:embed="rId2">
            <a:alphaModFix/>
          </a:blip>
          <a:stretch>
            <a:fillRect/>
          </a:stretch>
        </p:blipFill>
        <p:spPr>
          <a:xfrm>
            <a:off x="0" y="0"/>
            <a:ext cx="9144000" cy="5143489"/>
          </a:xfrm>
          <a:prstGeom prst="rect">
            <a:avLst/>
          </a:prstGeom>
          <a:noFill/>
          <a:ln>
            <a:noFill/>
          </a:ln>
        </p:spPr>
      </p:pic>
      <p:sp>
        <p:nvSpPr>
          <p:cNvPr id="66" name="Shape 6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 name="Shape 67"/>
          <p:cNvGrpSpPr/>
          <p:nvPr/>
        </p:nvGrpSpPr>
        <p:grpSpPr>
          <a:xfrm>
            <a:off x="287525" y="4854556"/>
            <a:ext cx="634914" cy="148716"/>
            <a:chOff x="1841475" y="2392725"/>
            <a:chExt cx="3928925" cy="920275"/>
          </a:xfrm>
        </p:grpSpPr>
        <p:sp>
          <p:nvSpPr>
            <p:cNvPr id="68" name="Shape 68"/>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76" name="Shape 76"/>
        <p:cNvGrpSpPr/>
        <p:nvPr/>
      </p:nvGrpSpPr>
      <p:grpSpPr>
        <a:xfrm>
          <a:off x="0" y="0"/>
          <a:ext cx="0" cy="0"/>
          <a:chOff x="0" y="0"/>
          <a:chExt cx="0" cy="0"/>
        </a:xfrm>
      </p:grpSpPr>
      <p:sp>
        <p:nvSpPr>
          <p:cNvPr id="77" name="Shape 7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8" name="Shape 78"/>
          <p:cNvGrpSpPr/>
          <p:nvPr/>
        </p:nvGrpSpPr>
        <p:grpSpPr>
          <a:xfrm>
            <a:off x="287525" y="4854556"/>
            <a:ext cx="634914" cy="148716"/>
            <a:chOff x="1841475" y="2392725"/>
            <a:chExt cx="3928925" cy="920275"/>
          </a:xfrm>
        </p:grpSpPr>
        <p:sp>
          <p:nvSpPr>
            <p:cNvPr id="79" name="Shape 7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87" name="Shape 87"/>
        <p:cNvGrpSpPr/>
        <p:nvPr/>
      </p:nvGrpSpPr>
      <p:grpSpPr>
        <a:xfrm>
          <a:off x="0" y="0"/>
          <a:ext cx="0" cy="0"/>
          <a:chOff x="0" y="0"/>
          <a:chExt cx="0" cy="0"/>
        </a:xfrm>
      </p:grpSpPr>
      <p:cxnSp>
        <p:nvCxnSpPr>
          <p:cNvPr id="88" name="Shape 88"/>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89" name="Shape 8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0" name="Shape 90"/>
          <p:cNvGrpSpPr/>
          <p:nvPr/>
        </p:nvGrpSpPr>
        <p:grpSpPr>
          <a:xfrm>
            <a:off x="287525" y="4854556"/>
            <a:ext cx="634914" cy="148716"/>
            <a:chOff x="1841475" y="2392725"/>
            <a:chExt cx="3928925" cy="920275"/>
          </a:xfrm>
        </p:grpSpPr>
        <p:sp>
          <p:nvSpPr>
            <p:cNvPr id="91" name="Shape 91"/>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99" name="Shape 99"/>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00" name="Shape 10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01" name="Shape 101"/>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02" name="Shape 102"/>
        <p:cNvGrpSpPr/>
        <p:nvPr/>
      </p:nvGrpSpPr>
      <p:grpSpPr>
        <a:xfrm>
          <a:off x="0" y="0"/>
          <a:ext cx="0" cy="0"/>
          <a:chOff x="0" y="0"/>
          <a:chExt cx="0" cy="0"/>
        </a:xfrm>
      </p:grpSpPr>
      <p:cxnSp>
        <p:nvCxnSpPr>
          <p:cNvPr id="103" name="Shape 103"/>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04" name="Shape 104"/>
          <p:cNvGrpSpPr/>
          <p:nvPr/>
        </p:nvGrpSpPr>
        <p:grpSpPr>
          <a:xfrm>
            <a:off x="287525" y="4854556"/>
            <a:ext cx="634914" cy="148716"/>
            <a:chOff x="1841475" y="2392725"/>
            <a:chExt cx="3928925" cy="920275"/>
          </a:xfrm>
        </p:grpSpPr>
        <p:sp>
          <p:nvSpPr>
            <p:cNvPr id="105" name="Shape 105"/>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 name="Shape 114"/>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15" name="Shape 115"/>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16" name="Shape 116"/>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theme" Target="../theme/theme2.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slideLayout" Target="../slideLayouts/slideLayout47.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6" name="Shape 1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3" name="Shape 2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hyperlink" Target="https://docs.pivotal.io/pivotalcf/2-0/monitoring/inde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20" Type="http://schemas.openxmlformats.org/officeDocument/2006/relationships/hyperlink" Target="https://docs.pivotal.io/pivotalcf/2-1/pcf-release-notes/opsmanager-rn.html#multiple-clusters" TargetMode="External"/><Relationship Id="rId22" Type="http://schemas.openxmlformats.org/officeDocument/2006/relationships/hyperlink" Target="https://docs.pivotal.io/pivotalcf/2-1/pcf-release-notes/opsmanager-rn.html#ip-discontinued" TargetMode="External"/><Relationship Id="rId21" Type="http://schemas.openxmlformats.org/officeDocument/2006/relationships/hyperlink" Target="https://docs.pivotal.io/pivotalcf/2-1/pcf-release-notes/opsmanager-rn.html#ip-discontinued" TargetMode="External"/><Relationship Id="rId24" Type="http://schemas.openxmlformats.org/officeDocument/2006/relationships/hyperlink" Target="https://docs.pivotal.io/pivotalcf/2-1/pcf-release-notes/opsmanager-rn.html#add-subnets" TargetMode="External"/><Relationship Id="rId23" Type="http://schemas.openxmlformats.org/officeDocument/2006/relationships/hyperlink" Target="https://docs.pivotal.io/pivotalcf/2-1/pcf-release-notes/opsmanager-rn.html#add-subnets" TargetMode="External"/><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hyperlink" Target="https://docs.pivotal.io/pivotalcf/2-1/pcf-release-notes/opsmanager-rn.html#stemcell-manager" TargetMode="External"/><Relationship Id="rId4" Type="http://schemas.openxmlformats.org/officeDocument/2006/relationships/hyperlink" Target="https://docs.pivotal.io/pivotalcf/2-1/pcf-release-notes/opsmanager-rn.html#stemcell-manager" TargetMode="External"/><Relationship Id="rId9" Type="http://schemas.openxmlformats.org/officeDocument/2006/relationships/hyperlink" Target="https://docs.pivotal.io/pivotalcf/2-1/pcf-release-notes/opsmanager-rn.html#credhub-hsm" TargetMode="External"/><Relationship Id="rId26" Type="http://schemas.openxmlformats.org/officeDocument/2006/relationships/hyperlink" Target="https://docs.pivotal.io/pivotalcf/2-1/pcf-release-notes/opsmanager-rn.html#vpc-id" TargetMode="External"/><Relationship Id="rId25" Type="http://schemas.openxmlformats.org/officeDocument/2006/relationships/hyperlink" Target="https://docs.pivotal.io/pivotalcf/2-1/pcf-release-notes/opsmanager-rn.html#vpc-id" TargetMode="External"/><Relationship Id="rId27" Type="http://schemas.openxmlformats.org/officeDocument/2006/relationships/hyperlink" Target="https://docs.pivotal.io/pivotalcf/2-1/pcf-release-notes/opsmanager-rn.html#alb" TargetMode="External"/><Relationship Id="rId5" Type="http://schemas.openxmlformats.org/officeDocument/2006/relationships/hyperlink" Target="https://docs.pivotal.io/pivotalcf/2-1/pcf-release-notes/opsmanager-rn.html#custom-vm-extensions" TargetMode="External"/><Relationship Id="rId6" Type="http://schemas.openxmlformats.org/officeDocument/2006/relationships/hyperlink" Target="https://docs.pivotal.io/pivotalcf/2-1/pcf-release-notes/opsmanager-rn.html#custom-vm-extensions" TargetMode="External"/><Relationship Id="rId7" Type="http://schemas.openxmlformats.org/officeDocument/2006/relationships/hyperlink" Target="https://docs.pivotal.io/pivotalcf/2-1/pcf-release-notes/opsmanager-rn.html#custom-kms" TargetMode="External"/><Relationship Id="rId8" Type="http://schemas.openxmlformats.org/officeDocument/2006/relationships/hyperlink" Target="https://docs.pivotal.io/pivotalcf/2-1/pcf-release-notes/opsmanager-rn.html#custom-kms" TargetMode="External"/><Relationship Id="rId11" Type="http://schemas.openxmlformats.org/officeDocument/2006/relationships/hyperlink" Target="https://docs.pivotal.io/pivotalcf/2-1/pcf-release-notes/opsmanager-rn.html#multiple-logins" TargetMode="External"/><Relationship Id="rId10" Type="http://schemas.openxmlformats.org/officeDocument/2006/relationships/hyperlink" Target="https://docs.pivotal.io/pivotalcf/2-1/pcf-release-notes/opsmanager-rn.html#credhub-hsm" TargetMode="External"/><Relationship Id="rId13" Type="http://schemas.openxmlformats.org/officeDocument/2006/relationships/hyperlink" Target="https://docs.pivotal.io/pivotalcf/2-1/pcf-release-notes/opsmanager-rn.html#custom-banner" TargetMode="External"/><Relationship Id="rId12" Type="http://schemas.openxmlformats.org/officeDocument/2006/relationships/hyperlink" Target="https://docs.pivotal.io/pivotalcf/2-1/pcf-release-notes/opsmanager-rn.html#multiple-logins" TargetMode="External"/><Relationship Id="rId15" Type="http://schemas.openxmlformats.org/officeDocument/2006/relationships/hyperlink" Target="https://docs.pivotal.io/pivotalcf/2-1/pcf-release-notes/opsmanager-rn.html#gcs-blobstore" TargetMode="External"/><Relationship Id="rId14" Type="http://schemas.openxmlformats.org/officeDocument/2006/relationships/hyperlink" Target="https://docs.pivotal.io/pivotalcf/2-1/pcf-release-notes/opsmanager-rn.html#custom-banner" TargetMode="External"/><Relationship Id="rId17" Type="http://schemas.openxmlformats.org/officeDocument/2006/relationships/hyperlink" Target="https://docs.pivotal.io/pivotalcf/2-1/pcf-release-notes/opsmanager-rn.html#azure-application-gateway" TargetMode="External"/><Relationship Id="rId16" Type="http://schemas.openxmlformats.org/officeDocument/2006/relationships/hyperlink" Target="https://docs.pivotal.io/pivotalcf/2-1/pcf-release-notes/opsmanager-rn.html#gcs-blobstore" TargetMode="External"/><Relationship Id="rId19" Type="http://schemas.openxmlformats.org/officeDocument/2006/relationships/hyperlink" Target="https://docs.pivotal.io/pivotalcf/2-1/pcf-release-notes/opsmanager-rn.html#multiple-clusters" TargetMode="External"/><Relationship Id="rId18" Type="http://schemas.openxmlformats.org/officeDocument/2006/relationships/hyperlink" Target="https://docs.pivotal.io/pivotalcf/2-1/pcf-release-notes/opsmanager-rn.html#azure-application-gateway" TargetMode="External"/></Relationships>
</file>

<file path=ppt/slides/_rels/slide17.xml.rels><?xml version="1.0" encoding="UTF-8" standalone="yes"?><Relationships xmlns="http://schemas.openxmlformats.org/package/2006/relationships"><Relationship Id="rId20" Type="http://schemas.openxmlformats.org/officeDocument/2006/relationships/hyperlink" Target="https://docs.pivotal.io/pivotalcf/2-1/pcf-release-notes/runtime-rn.html#enable-proxy-support" TargetMode="External"/><Relationship Id="rId22" Type="http://schemas.openxmlformats.org/officeDocument/2006/relationships/hyperlink" Target="https://docs.pivotal.io/pivotalcf/2-1/pcf-release-notes/runtime-rn.html#named-service-bindings" TargetMode="External"/><Relationship Id="rId21" Type="http://schemas.openxmlformats.org/officeDocument/2006/relationships/hyperlink" Target="https://docs.pivotal.io/pivotalcf/2-1/pcf-release-notes/runtime-rn.html#named-service-bindings" TargetMode="External"/><Relationship Id="rId23" Type="http://schemas.openxmlformats.org/officeDocument/2006/relationships/hyperlink" Target="https://docs.pivotal.io/pivotalcf/2-1/pcf-release-notes/runtime-rn.html#runtime-credhub-hsm" TargetMode="External"/><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hyperlink" Target="https://docs.pivotal.io/pivotalcf/2-1/pcf-release-notes/runtime-rn.html#blobstore-encryption" TargetMode="External"/><Relationship Id="rId4" Type="http://schemas.openxmlformats.org/officeDocument/2006/relationships/hyperlink" Target="https://docs.pivotal.io/pivotalcf/2-1/pcf-release-notes/runtime-rn.html#blobstore-encryption" TargetMode="External"/><Relationship Id="rId9" Type="http://schemas.openxmlformats.org/officeDocument/2006/relationships/hyperlink" Target="https://docs.pivotal.io/pivotalcf/2-1/pcf-release-notes/runtime-rn.html#cc-blobstore" TargetMode="External"/><Relationship Id="rId5" Type="http://schemas.openxmlformats.org/officeDocument/2006/relationships/hyperlink" Target="https://docs.pivotal.io/pivotalcf/2-1/pcf-release-notes/runtime-rn.html#blobstore-backup" TargetMode="External"/><Relationship Id="rId6" Type="http://schemas.openxmlformats.org/officeDocument/2006/relationships/hyperlink" Target="https://docs.pivotal.io/pivotalcf/2-1/pcf-release-notes/runtime-rn.html#blobstore-backup" TargetMode="External"/><Relationship Id="rId7" Type="http://schemas.openxmlformats.org/officeDocument/2006/relationships/hyperlink" Target="https://docs.pivotal.io/pivotalcf/2-1/pcf-release-notes/runtime-rn.html#external-databases" TargetMode="External"/><Relationship Id="rId8" Type="http://schemas.openxmlformats.org/officeDocument/2006/relationships/hyperlink" Target="https://docs.pivotal.io/pivotalcf/2-1/pcf-release-notes/runtime-rn.html#external-databases" TargetMode="External"/><Relationship Id="rId11" Type="http://schemas.openxmlformats.org/officeDocument/2006/relationships/hyperlink" Target="https://docs.pivotal.io/pivotalcf/2-1/pcf-release-notes/runtime-rn.html#route-consistency" TargetMode="External"/><Relationship Id="rId10" Type="http://schemas.openxmlformats.org/officeDocument/2006/relationships/hyperlink" Target="https://docs.pivotal.io/pivotalcf/2-1/pcf-release-notes/runtime-rn.html#cc-blobstore" TargetMode="External"/><Relationship Id="rId13" Type="http://schemas.openxmlformats.org/officeDocument/2006/relationships/hyperlink" Target="https://docs.pivotal.io/pivotalcf/2-1/pcf-release-notes/runtime-rn.html#keepalive-connections" TargetMode="External"/><Relationship Id="rId12" Type="http://schemas.openxmlformats.org/officeDocument/2006/relationships/hyperlink" Target="https://docs.pivotal.io/pivotalcf/2-1/pcf-release-notes/runtime-rn.html#route-consistency" TargetMode="External"/><Relationship Id="rId15" Type="http://schemas.openxmlformats.org/officeDocument/2006/relationships/hyperlink" Target="https://docs.pivotal.io/pivotalcf/2-1/pcf-release-notes/runtime-rn.html#hsts-haproxy" TargetMode="External"/><Relationship Id="rId14" Type="http://schemas.openxmlformats.org/officeDocument/2006/relationships/hyperlink" Target="https://docs.pivotal.io/pivotalcf/2-1/pcf-release-notes/runtime-rn.html#keepalive-connections" TargetMode="External"/><Relationship Id="rId17" Type="http://schemas.openxmlformats.org/officeDocument/2006/relationships/hyperlink" Target="https://docs.pivotal.io/pivotalcf/2-1/pcf-release-notes/runtime-rn.html#cipher-defaults" TargetMode="External"/><Relationship Id="rId16" Type="http://schemas.openxmlformats.org/officeDocument/2006/relationships/hyperlink" Target="https://docs.pivotal.io/pivotalcf/2-1/pcf-release-notes/runtime-rn.html#hsts-haproxy" TargetMode="External"/><Relationship Id="rId19" Type="http://schemas.openxmlformats.org/officeDocument/2006/relationships/hyperlink" Target="https://docs.pivotal.io/pivotalcf/2-1/pcf-release-notes/runtime-rn.html#enable-proxy-support" TargetMode="External"/><Relationship Id="rId18" Type="http://schemas.openxmlformats.org/officeDocument/2006/relationships/hyperlink" Target="https://docs.pivotal.io/pivotalcf/2-1/pcf-release-notes/runtime-rn.html#cipher-defaults" TargetMode="External"/></Relationships>
</file>

<file path=ppt/slides/_rels/slide18.xml.rels><?xml version="1.0" encoding="UTF-8" standalone="yes"?><Relationships xmlns="http://schemas.openxmlformats.org/package/2006/relationships"><Relationship Id="rId20" Type="http://schemas.openxmlformats.org/officeDocument/2006/relationships/hyperlink" Target="https://docs.pivotal.io/pivotalcf/2-1/pcf-release-notes/runtime-rn.html#container-metrics" TargetMode="External"/><Relationship Id="rId22" Type="http://schemas.openxmlformats.org/officeDocument/2006/relationships/hyperlink" Target="https://docs.pivotal.io/pivotalcf/2-1/pcf-release-notes/runtime-rn.html#groot-enabled-default" TargetMode="External"/><Relationship Id="rId21" Type="http://schemas.openxmlformats.org/officeDocument/2006/relationships/hyperlink" Target="https://docs.pivotal.io/pivotalcf/2-1/pcf-release-notes/runtime-rn.html#groot-enabled-default" TargetMode="External"/><Relationship Id="rId24" Type="http://schemas.openxmlformats.org/officeDocument/2006/relationships/hyperlink" Target="https://docs.pivotal.io/pivotalcf/2-1/pcf-release-notes/runtime-rn.html#noisy-neighbor-nozzle" TargetMode="External"/><Relationship Id="rId23" Type="http://schemas.openxmlformats.org/officeDocument/2006/relationships/hyperlink" Target="https://docs.pivotal.io/pivotalcf/2-1/pcf-release-notes/runtime-rn.html#noisy-neighbor-nozzle" TargetMode="External"/><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hyperlink" Target="https://docs.pivotal.io/pivotalcf/2-1/pcf-release-notes/runtime-rn.html#healthchecks" TargetMode="External"/><Relationship Id="rId4" Type="http://schemas.openxmlformats.org/officeDocument/2006/relationships/hyperlink" Target="https://docs.pivotal.io/pivotalcf/2-1/pcf-release-notes/runtime-rn.html#healthchecks" TargetMode="External"/><Relationship Id="rId9" Type="http://schemas.openxmlformats.org/officeDocument/2006/relationships/hyperlink" Target="https://docs.pivotal.io/pivotalcf/2-1/pcf-release-notes/runtime-rn.html#json" TargetMode="External"/><Relationship Id="rId26" Type="http://schemas.openxmlformats.org/officeDocument/2006/relationships/hyperlink" Target="https://docs.pivotal.io/pivotalcf/2-1/pcf-release-notes/runtime-rn.html#selector-based" TargetMode="External"/><Relationship Id="rId25" Type="http://schemas.openxmlformats.org/officeDocument/2006/relationships/hyperlink" Target="https://docs.pivotal.io/pivotalcf/2-1/pcf-release-notes/runtime-rn.html#selector-based" TargetMode="External"/><Relationship Id="rId28" Type="http://schemas.openxmlformats.org/officeDocument/2006/relationships/hyperlink" Target="https://docs.pivotal.io/pivotalcf/2-1/pcf-release-notes/runtime-rn.html#selector-based" TargetMode="External"/><Relationship Id="rId27" Type="http://schemas.openxmlformats.org/officeDocument/2006/relationships/hyperlink" Target="https://docs.pivotal.io/pivotalcf/2-1/pcf-release-notes/runtime-rn.html#selector-based" TargetMode="External"/><Relationship Id="rId5" Type="http://schemas.openxmlformats.org/officeDocument/2006/relationships/hyperlink" Target="https://docs.pivotal.io/pivotalcf/2-1/pcf-release-notes/runtime-rn.html#saml-uaa" TargetMode="External"/><Relationship Id="rId6" Type="http://schemas.openxmlformats.org/officeDocument/2006/relationships/hyperlink" Target="https://docs.pivotal.io/pivotalcf/2-1/pcf-release-notes/runtime-rn.html#saml-uaa" TargetMode="External"/><Relationship Id="rId29" Type="http://schemas.openxmlformats.org/officeDocument/2006/relationships/hyperlink" Target="https://docs.pivotal.io/pivotalcf/2-1/pcf-release-notes/runtime-rn.html#shared-instances" TargetMode="External"/><Relationship Id="rId7" Type="http://schemas.openxmlformats.org/officeDocument/2006/relationships/hyperlink" Target="https://docs.pivotal.io/pivotalcf/2-1/pcf-release-notes/runtime-rn.html#multi-user-error" TargetMode="External"/><Relationship Id="rId8" Type="http://schemas.openxmlformats.org/officeDocument/2006/relationships/hyperlink" Target="https://docs.pivotal.io/pivotalcf/2-1/pcf-release-notes/runtime-rn.html#multi-user-error" TargetMode="External"/><Relationship Id="rId30" Type="http://schemas.openxmlformats.org/officeDocument/2006/relationships/hyperlink" Target="https://docs.pivotal.io/pivotalcf/2-1/pcf-release-notes/runtime-rn.html#shared-instances" TargetMode="External"/><Relationship Id="rId11" Type="http://schemas.openxmlformats.org/officeDocument/2006/relationships/hyperlink" Target="https://docs.pivotal.io/pivotalcf/2-1/pcf-release-notes/runtime-rn.html#view-processes" TargetMode="External"/><Relationship Id="rId10" Type="http://schemas.openxmlformats.org/officeDocument/2006/relationships/hyperlink" Target="https://docs.pivotal.io/pivotalcf/2-1/pcf-release-notes/runtime-rn.html#json" TargetMode="External"/><Relationship Id="rId13" Type="http://schemas.openxmlformats.org/officeDocument/2006/relationships/hyperlink" Target="https://docs.pivotal.io/pivotalcf/2-1/pcf-release-notes/runtime-rn.html#autoscaler-metrics" TargetMode="External"/><Relationship Id="rId12" Type="http://schemas.openxmlformats.org/officeDocument/2006/relationships/hyperlink" Target="https://docs.pivotal.io/pivotalcf/2-1/pcf-release-notes/runtime-rn.html#view-processes" TargetMode="External"/><Relationship Id="rId15" Type="http://schemas.openxmlformats.org/officeDocument/2006/relationships/hyperlink" Target="https://docs.pivotal.io/pivotalcf/2-1/pcf-release-notes/runtime-rn.html#autoscaler-cli" TargetMode="External"/><Relationship Id="rId14" Type="http://schemas.openxmlformats.org/officeDocument/2006/relationships/hyperlink" Target="https://docs.pivotal.io/pivotalcf/2-1/pcf-release-notes/runtime-rn.html#autoscaler-metrics" TargetMode="External"/><Relationship Id="rId17" Type="http://schemas.openxmlformats.org/officeDocument/2006/relationships/hyperlink" Target="https://docs.pivotal.io/pivotalcf/2-1/pcf-release-notes/runtime-rn.html#droplets" TargetMode="External"/><Relationship Id="rId16" Type="http://schemas.openxmlformats.org/officeDocument/2006/relationships/hyperlink" Target="https://docs.pivotal.io/pivotalcf/2-1/pcf-release-notes/runtime-rn.html#autoscaler-cli" TargetMode="External"/><Relationship Id="rId19" Type="http://schemas.openxmlformats.org/officeDocument/2006/relationships/hyperlink" Target="https://docs.pivotal.io/pivotalcf/2-1/pcf-release-notes/runtime-rn.html#container-metrics" TargetMode="External"/><Relationship Id="rId18" Type="http://schemas.openxmlformats.org/officeDocument/2006/relationships/hyperlink" Target="https://docs.pivotal.io/pivotalcf/2-1/pcf-release-notes/runtime-rn.html#droplet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hyperlink" Target="https://docs.pivotal.io/pivotalcf/2-1/pcf-release-notes/windows-rn.html#cf-ssh" TargetMode="External"/><Relationship Id="rId4" Type="http://schemas.openxmlformats.org/officeDocument/2006/relationships/hyperlink" Target="https://docs.pivotal.io/pivotalcf/2-1/pcf-release-notes/windows-rn.html#cf-ssh" TargetMode="External"/><Relationship Id="rId9" Type="http://schemas.openxmlformats.org/officeDocument/2006/relationships/hyperlink" Target="https://docs.pivotal.io/pivotalcf/2-1/pcf-release-notes/windows-rn.html#url-rewrite" TargetMode="External"/><Relationship Id="rId5" Type="http://schemas.openxmlformats.org/officeDocument/2006/relationships/hyperlink" Target="https://docs.pivotal.io/pivotalcf/2-1/pcf-release-notes/windows-rn.html#autoscale" TargetMode="External"/><Relationship Id="rId6" Type="http://schemas.openxmlformats.org/officeDocument/2006/relationships/hyperlink" Target="https://docs.pivotal.io/pivotalcf/2-1/pcf-release-notes/windows-rn.html#autoscale" TargetMode="External"/><Relationship Id="rId7" Type="http://schemas.openxmlformats.org/officeDocument/2006/relationships/hyperlink" Target="https://docs.pivotal.io/pivotalcf/2-1/pcf-release-notes/windows-rn.html#context-path-routing" TargetMode="External"/><Relationship Id="rId8" Type="http://schemas.openxmlformats.org/officeDocument/2006/relationships/hyperlink" Target="https://docs.pivotal.io/pivotalcf/2-1/pcf-release-notes/windows-rn.html#context-path-routing" TargetMode="External"/><Relationship Id="rId11" Type="http://schemas.openxmlformats.org/officeDocument/2006/relationships/hyperlink" Target="https://docs.pivotal.io/pivotalcf/2-1/pcf-release-notes/windows-rn.html#cpu-limits" TargetMode="External"/><Relationship Id="rId10" Type="http://schemas.openxmlformats.org/officeDocument/2006/relationships/hyperlink" Target="https://docs.pivotal.io/pivotalcf/2-1/pcf-release-notes/windows-rn.html#url-rewrite" TargetMode="External"/><Relationship Id="rId13" Type="http://schemas.openxmlformats.org/officeDocument/2006/relationships/hyperlink" Target="https://docs.pivotal.io/pivotalcf/2-1/pcf-release-notes/windows-rn.html#instance-limits" TargetMode="External"/><Relationship Id="rId12" Type="http://schemas.openxmlformats.org/officeDocument/2006/relationships/hyperlink" Target="https://docs.pivotal.io/pivotalcf/2-1/pcf-release-notes/windows-rn.html#cpu-limits" TargetMode="External"/><Relationship Id="rId15" Type="http://schemas.openxmlformats.org/officeDocument/2006/relationships/hyperlink" Target="https://docs.pivotal.io/pivotalcf/2-1/pcf-release-notes/windows-rn.html#healthchecks" TargetMode="External"/><Relationship Id="rId14" Type="http://schemas.openxmlformats.org/officeDocument/2006/relationships/hyperlink" Target="https://docs.pivotal.io/pivotalcf/2-1/pcf-release-notes/windows-rn.html#instance-lim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hyperlink" Target="https://docs.pivotal.io/pivotalcf/2-1/pcf-release-notes/segment-rn.html#route-consistency" TargetMode="External"/><Relationship Id="rId4" Type="http://schemas.openxmlformats.org/officeDocument/2006/relationships/hyperlink" Target="https://docs.pivotal.io/pivotalcf/2-1/pcf-release-notes/segment-rn.html#route-consistency" TargetMode="External"/><Relationship Id="rId9" Type="http://schemas.openxmlformats.org/officeDocument/2006/relationships/hyperlink" Target="https://docs.pivotal.io/pivotalcf/2-1/pcf-release-notes/segment-rn.html#cipher-defaults" TargetMode="External"/><Relationship Id="rId5" Type="http://schemas.openxmlformats.org/officeDocument/2006/relationships/hyperlink" Target="https://docs.pivotal.io/pivotalcf/2-1/pcf-release-notes/segment-rn.html#keepalive-connections" TargetMode="External"/><Relationship Id="rId6" Type="http://schemas.openxmlformats.org/officeDocument/2006/relationships/hyperlink" Target="https://docs.pivotal.io/pivotalcf/2-1/pcf-release-notes/segment-rn.html#keepalive-connections" TargetMode="External"/><Relationship Id="rId7" Type="http://schemas.openxmlformats.org/officeDocument/2006/relationships/hyperlink" Target="https://docs.pivotal.io/pivotalcf/2-1/pcf-release-notes/segment-rn.html#hsts-haproxy" TargetMode="External"/><Relationship Id="rId8" Type="http://schemas.openxmlformats.org/officeDocument/2006/relationships/hyperlink" Target="https://docs.pivotal.io/pivotalcf/2-1/pcf-release-notes/segment-rn.html#hsts-haproxy" TargetMode="External"/><Relationship Id="rId11" Type="http://schemas.openxmlformats.org/officeDocument/2006/relationships/hyperlink" Target="https://docs.pivotal.io/pivotalcf/2-1/pcf-release-notes/segment-rn.html#healthchecks" TargetMode="External"/><Relationship Id="rId10" Type="http://schemas.openxmlformats.org/officeDocument/2006/relationships/hyperlink" Target="https://docs.pivotal.io/pivotalcf/2-1/pcf-release-notes/segment-rn.html#cipher-defaul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hyperlink" Target="https://docs.pivotal.io/pivotalcf/2-1/pcf-release-notes/opsmanager-rn.html#azure-application-gatewa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hyperlink" Target="https://drive.google.com/file/d/1B0iWJuPVlqJkOCnbUTTzlT5nvGECKFsx/view?usp=sharing" TargetMode="External"/><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523199" y="1737025"/>
            <a:ext cx="8564700" cy="1191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PCF 2.1 Updates</a:t>
            </a:r>
            <a:endParaRPr/>
          </a:p>
        </p:txBody>
      </p:sp>
      <p:sp>
        <p:nvSpPr>
          <p:cNvPr id="493" name="Shape 493"/>
          <p:cNvSpPr txBox="1"/>
          <p:nvPr>
            <p:ph idx="1" type="subTitle"/>
          </p:nvPr>
        </p:nvSpPr>
        <p:spPr>
          <a:xfrm>
            <a:off x="523200" y="3306700"/>
            <a:ext cx="4173600" cy="1409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t>Chris Busch, Platform Architect</a:t>
            </a:r>
            <a:endParaRPr/>
          </a:p>
          <a:p>
            <a:pPr indent="0" lvl="0" marL="0">
              <a:spcBef>
                <a:spcPts val="0"/>
              </a:spcBef>
              <a:spcAft>
                <a:spcPts val="0"/>
              </a:spcAft>
              <a:buNone/>
            </a:pPr>
            <a:r>
              <a:rPr lang="en"/>
              <a:t>April,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PAS for Windows</a:t>
            </a:r>
            <a:endParaRPr/>
          </a:p>
        </p:txBody>
      </p:sp>
      <p:sp>
        <p:nvSpPr>
          <p:cNvPr id="590" name="Shape 590"/>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Includes Windows Server Containers offered on Windows Server 2016</a:t>
            </a:r>
            <a:endParaRPr/>
          </a:p>
        </p:txBody>
      </p:sp>
      <p:sp>
        <p:nvSpPr>
          <p:cNvPr id="591" name="Shape 591"/>
          <p:cNvSpPr txBox="1"/>
          <p:nvPr>
            <p:ph idx="2" type="body"/>
          </p:nvPr>
        </p:nvSpPr>
        <p:spPr>
          <a:xfrm>
            <a:off x="3810675" y="549625"/>
            <a:ext cx="5047200" cy="4120200"/>
          </a:xfrm>
          <a:prstGeom prst="rect">
            <a:avLst/>
          </a:prstGeom>
        </p:spPr>
        <p:txBody>
          <a:bodyPr anchorCtr="0" anchor="ctr" bIns="91425" lIns="91425" spcFirstLastPara="1" rIns="91425" wrap="square" tIns="91425">
            <a:noAutofit/>
          </a:bodyPr>
          <a:lstStyle/>
          <a:p>
            <a:pPr indent="-330200" lvl="0" marL="457200" rtl="0">
              <a:lnSpc>
                <a:spcPct val="100000"/>
              </a:lnSpc>
              <a:spcBef>
                <a:spcPts val="0"/>
              </a:spcBef>
              <a:spcAft>
                <a:spcPts val="0"/>
              </a:spcAft>
              <a:buSzPts val="1600"/>
              <a:buChar char="●"/>
            </a:pPr>
            <a:r>
              <a:rPr lang="en"/>
              <a:t>Windows 2016 Runtime Tile </a:t>
            </a:r>
            <a:r>
              <a:rPr lang="en"/>
              <a:t>for a smooth upgrade experience from 2012R2 to 2016</a:t>
            </a:r>
            <a:endParaRPr/>
          </a:p>
          <a:p>
            <a:pPr indent="-330200" lvl="0" marL="457200" rtl="0">
              <a:lnSpc>
                <a:spcPct val="100000"/>
              </a:lnSpc>
              <a:spcBef>
                <a:spcPts val="1600"/>
              </a:spcBef>
              <a:spcAft>
                <a:spcPts val="0"/>
              </a:spcAft>
              <a:buSzPts val="1600"/>
              <a:buChar char="●"/>
            </a:pPr>
            <a:r>
              <a:rPr lang="en"/>
              <a:t>Windows 2016 containers</a:t>
            </a:r>
            <a:endParaRPr/>
          </a:p>
          <a:p>
            <a:pPr indent="-330200" lvl="0" marL="457200" rtl="0">
              <a:lnSpc>
                <a:spcPct val="100000"/>
              </a:lnSpc>
              <a:spcBef>
                <a:spcPts val="1600"/>
              </a:spcBef>
              <a:spcAft>
                <a:spcPts val="0"/>
              </a:spcAft>
              <a:buSzPts val="1600"/>
              <a:buChar char="●"/>
            </a:pPr>
            <a:r>
              <a:rPr lang="en"/>
              <a:t>Support for Windows Server Core stemcells</a:t>
            </a:r>
            <a:endParaRPr/>
          </a:p>
          <a:p>
            <a:pPr indent="-330200" lvl="0" marL="457200" rtl="0">
              <a:lnSpc>
                <a:spcPct val="100000"/>
              </a:lnSpc>
              <a:spcBef>
                <a:spcPts val="1600"/>
              </a:spcBef>
              <a:spcAft>
                <a:spcPts val="0"/>
              </a:spcAft>
              <a:buSzPts val="1600"/>
              <a:buChar char="●"/>
            </a:pPr>
            <a:r>
              <a:rPr lang="en"/>
              <a:t>Unlocks the potential for the newest PCF platform features for an on-par experience with Linux applications</a:t>
            </a:r>
            <a:endParaRPr/>
          </a:p>
          <a:p>
            <a:pPr indent="-317500" lvl="1" marL="914400" rtl="0">
              <a:lnSpc>
                <a:spcPct val="100000"/>
              </a:lnSpc>
              <a:spcBef>
                <a:spcPts val="0"/>
              </a:spcBef>
              <a:spcAft>
                <a:spcPts val="0"/>
              </a:spcAft>
              <a:buSzPts val="1400"/>
              <a:buChar char="○"/>
            </a:pPr>
            <a:r>
              <a:rPr lang="en" sz="1400"/>
              <a:t>CPU + network limits</a:t>
            </a:r>
            <a:endParaRPr sz="1400"/>
          </a:p>
          <a:p>
            <a:pPr indent="-317500" lvl="1" marL="914400" rtl="0">
              <a:lnSpc>
                <a:spcPct val="100000"/>
              </a:lnSpc>
              <a:spcBef>
                <a:spcPts val="0"/>
              </a:spcBef>
              <a:spcAft>
                <a:spcPts val="0"/>
              </a:spcAft>
              <a:buSzPts val="1400"/>
              <a:buChar char="○"/>
            </a:pPr>
            <a:r>
              <a:rPr lang="en" sz="1400"/>
              <a:t>CPU-based autoscaling</a:t>
            </a:r>
            <a:endParaRPr sz="1400"/>
          </a:p>
          <a:p>
            <a:pPr indent="-317500" lvl="1" marL="914400" rtl="0">
              <a:lnSpc>
                <a:spcPct val="100000"/>
              </a:lnSpc>
              <a:spcBef>
                <a:spcPts val="0"/>
              </a:spcBef>
              <a:spcAft>
                <a:spcPts val="0"/>
              </a:spcAft>
              <a:buSzPts val="1400"/>
              <a:buChar char="○"/>
            </a:pPr>
            <a:r>
              <a:rPr lang="en" sz="1400"/>
              <a:t>CredHub encrypted service creds</a:t>
            </a:r>
            <a:endParaRPr sz="1400"/>
          </a:p>
          <a:p>
            <a:pPr indent="-317500" lvl="1" marL="914400" rtl="0">
              <a:lnSpc>
                <a:spcPct val="100000"/>
              </a:lnSpc>
              <a:spcBef>
                <a:spcPts val="0"/>
              </a:spcBef>
              <a:spcAft>
                <a:spcPts val="0"/>
              </a:spcAft>
              <a:buSzPts val="1400"/>
              <a:buChar char="○"/>
            </a:pPr>
            <a:r>
              <a:rPr lang="en" sz="1400"/>
              <a:t>Diego SSH (i.e. cf ssh)</a:t>
            </a:r>
            <a:endParaRPr sz="1400"/>
          </a:p>
          <a:p>
            <a:pPr indent="-330200" lvl="0" marL="457200" rtl="0">
              <a:lnSpc>
                <a:spcPct val="100000"/>
              </a:lnSpc>
              <a:spcBef>
                <a:spcPts val="1600"/>
              </a:spcBef>
              <a:spcAft>
                <a:spcPts val="1600"/>
              </a:spcAft>
              <a:buSzPts val="1600"/>
              <a:buChar char="●"/>
            </a:pPr>
            <a:r>
              <a:rPr lang="en"/>
              <a:t>Improved performance over 2012R2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Current v1.1.6 with v1.2 to be released</a:t>
            </a:r>
            <a:endParaRPr/>
          </a:p>
        </p:txBody>
      </p:sp>
      <p:sp>
        <p:nvSpPr>
          <p:cNvPr id="597" name="Shape 597"/>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HealthWatch 1.2</a:t>
            </a:r>
            <a:endParaRPr/>
          </a:p>
          <a:p>
            <a:pPr indent="0" lvl="0" marL="0" rtl="0">
              <a:spcBef>
                <a:spcPts val="0"/>
              </a:spcBef>
              <a:spcAft>
                <a:spcPts val="0"/>
              </a:spcAft>
              <a:buClr>
                <a:srgbClr val="000000"/>
              </a:buClr>
              <a:buSzPts val="1100"/>
              <a:buFont typeface="Arial"/>
              <a:buNone/>
            </a:pPr>
            <a:r>
              <a:rPr lang="en"/>
              <a:t>Events &amp; Alerting</a:t>
            </a:r>
            <a:endParaRPr/>
          </a:p>
        </p:txBody>
      </p:sp>
      <p:sp>
        <p:nvSpPr>
          <p:cNvPr id="598" name="Shape 598"/>
          <p:cNvSpPr txBox="1"/>
          <p:nvPr>
            <p:ph idx="2" type="body"/>
          </p:nvPr>
        </p:nvSpPr>
        <p:spPr>
          <a:xfrm>
            <a:off x="3445475" y="244825"/>
            <a:ext cx="5588100" cy="4120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400">
                <a:solidFill>
                  <a:schemeClr val="folHlink"/>
                </a:solidFill>
              </a:rPr>
              <a:t>Alerting.</a:t>
            </a:r>
            <a:r>
              <a:rPr lang="en" sz="1400">
                <a:solidFill>
                  <a:schemeClr val="folHlink"/>
                </a:solidFill>
              </a:rPr>
              <a:t> </a:t>
            </a:r>
            <a:r>
              <a:rPr lang="en" sz="1400" u="sng">
                <a:solidFill>
                  <a:schemeClr val="accent2"/>
                </a:solidFill>
                <a:hlinkClick r:id="rId3"/>
              </a:rPr>
              <a:t>KPI/KSI</a:t>
            </a:r>
            <a:r>
              <a:rPr lang="en" sz="1400">
                <a:solidFill>
                  <a:schemeClr val="folHlink"/>
                </a:solidFill>
              </a:rPr>
              <a:t> out of the box Alerts with configuration of shipped thresholds</a:t>
            </a:r>
            <a:endParaRPr sz="1400">
              <a:solidFill>
                <a:schemeClr val="folHlink"/>
              </a:solidFill>
            </a:endParaRPr>
          </a:p>
          <a:p>
            <a:pPr indent="0" lvl="0" marL="0" rtl="0">
              <a:lnSpc>
                <a:spcPct val="100000"/>
              </a:lnSpc>
              <a:spcBef>
                <a:spcPts val="1600"/>
              </a:spcBef>
              <a:spcAft>
                <a:spcPts val="0"/>
              </a:spcAft>
              <a:buNone/>
            </a:pPr>
            <a:r>
              <a:rPr b="1" lang="en" sz="1400">
                <a:solidFill>
                  <a:schemeClr val="folHlink"/>
                </a:solidFill>
              </a:rPr>
              <a:t>Isolation Segments.</a:t>
            </a:r>
            <a:r>
              <a:rPr lang="en" sz="1400">
                <a:solidFill>
                  <a:schemeClr val="folHlink"/>
                </a:solidFill>
              </a:rPr>
              <a:t> Handling impacts to Healthwatch super-metrics produced; Impacts to Healthwatch UI</a:t>
            </a:r>
            <a:endParaRPr sz="1400">
              <a:solidFill>
                <a:schemeClr val="folHlink"/>
              </a:solidFill>
            </a:endParaRPr>
          </a:p>
          <a:p>
            <a:pPr indent="0" lvl="0" marL="0" rtl="0">
              <a:lnSpc>
                <a:spcPct val="100000"/>
              </a:lnSpc>
              <a:spcBef>
                <a:spcPts val="1600"/>
              </a:spcBef>
              <a:spcAft>
                <a:spcPts val="0"/>
              </a:spcAft>
              <a:buNone/>
            </a:pPr>
            <a:r>
              <a:rPr b="1" lang="en" sz="1400">
                <a:solidFill>
                  <a:schemeClr val="folHlink"/>
                </a:solidFill>
              </a:rPr>
              <a:t>Data.</a:t>
            </a:r>
            <a:r>
              <a:rPr lang="en" sz="1400">
                <a:solidFill>
                  <a:schemeClr val="folHlink"/>
                </a:solidFill>
              </a:rPr>
              <a:t> Data Store &amp; Data Aggregation Improvements</a:t>
            </a:r>
            <a:endParaRPr sz="1400">
              <a:solidFill>
                <a:schemeClr val="folHlink"/>
              </a:solidFill>
            </a:endParaRPr>
          </a:p>
          <a:p>
            <a:pPr indent="-317500" lvl="0" marL="457200" rtl="0">
              <a:lnSpc>
                <a:spcPct val="100000"/>
              </a:lnSpc>
              <a:spcBef>
                <a:spcPts val="1600"/>
              </a:spcBef>
              <a:spcAft>
                <a:spcPts val="0"/>
              </a:spcAft>
              <a:buClr>
                <a:schemeClr val="folHlink"/>
              </a:buClr>
              <a:buSzPts val="1400"/>
              <a:buChar char="●"/>
            </a:pPr>
            <a:r>
              <a:rPr lang="en" sz="1400">
                <a:solidFill>
                  <a:schemeClr val="folHlink"/>
                </a:solidFill>
              </a:rPr>
              <a:t>Eliminate creation of service network requirement for production installation.</a:t>
            </a:r>
            <a:endParaRPr sz="1400">
              <a:solidFill>
                <a:schemeClr val="folHlink"/>
              </a:solidFill>
            </a:endParaRPr>
          </a:p>
          <a:p>
            <a:pPr indent="-317500" lvl="0" marL="457200" rtl="0">
              <a:lnSpc>
                <a:spcPct val="100000"/>
              </a:lnSpc>
              <a:spcBef>
                <a:spcPts val="0"/>
              </a:spcBef>
              <a:spcAft>
                <a:spcPts val="0"/>
              </a:spcAft>
              <a:buClr>
                <a:schemeClr val="folHlink"/>
              </a:buClr>
              <a:buSzPts val="1400"/>
              <a:buChar char="●"/>
            </a:pPr>
            <a:r>
              <a:rPr lang="en" sz="1400">
                <a:solidFill>
                  <a:schemeClr val="folHlink"/>
                </a:solidFill>
              </a:rPr>
              <a:t>PCF Healthwatch publishes events. Subscribers can receive messages (email, Slack, webhook) on KPI thresholds in Healthwatch.  </a:t>
            </a:r>
            <a:endParaRPr sz="1400">
              <a:solidFill>
                <a:schemeClr val="folHlink"/>
              </a:solidFill>
            </a:endParaRPr>
          </a:p>
          <a:p>
            <a:pPr indent="-317500" lvl="0" marL="457200" rtl="0">
              <a:lnSpc>
                <a:spcPct val="100000"/>
              </a:lnSpc>
              <a:spcBef>
                <a:spcPts val="0"/>
              </a:spcBef>
              <a:spcAft>
                <a:spcPts val="0"/>
              </a:spcAft>
              <a:buClr>
                <a:schemeClr val="folHlink"/>
              </a:buClr>
              <a:buSzPts val="1400"/>
              <a:buChar char="●"/>
            </a:pPr>
            <a:r>
              <a:rPr lang="en" sz="1400">
                <a:solidFill>
                  <a:schemeClr val="folHlink"/>
                </a:solidFill>
              </a:rPr>
              <a:t>Configure Event Alerts is via a CF CLI plugin.</a:t>
            </a:r>
            <a:endParaRPr sz="1400">
              <a:solidFill>
                <a:schemeClr val="folHlink"/>
              </a:solidFill>
            </a:endParaRPr>
          </a:p>
          <a:p>
            <a:pPr indent="0" lvl="0" marL="0" rtl="0">
              <a:lnSpc>
                <a:spcPct val="100000"/>
              </a:lnSpc>
              <a:spcBef>
                <a:spcPts val="1600"/>
              </a:spcBef>
              <a:spcAft>
                <a:spcPts val="0"/>
              </a:spcAft>
              <a:buClr>
                <a:schemeClr val="folHlink"/>
              </a:buClr>
              <a:buSzPts val="1100"/>
              <a:buFont typeface="Arial"/>
              <a:buNone/>
            </a:pPr>
            <a:r>
              <a:rPr i="1" lang="en" sz="1400">
                <a:solidFill>
                  <a:schemeClr val="folHlink"/>
                </a:solidFill>
              </a:rPr>
              <a:t>Example: Healthwatch publishes a warning event when BOSH system memory is greater than 80% and a critical event when greater than 90% link to Healthwatch docs, Platform operators can now subscribe to Healthwatch’s system.mem.percent topic and receive warning and critical messages via email, Slack or webhook integration when these events occur.</a:t>
            </a:r>
            <a:endParaRPr i="1" sz="1400">
              <a:solidFill>
                <a:schemeClr val="folHlink"/>
              </a:solidFill>
            </a:endParaRPr>
          </a:p>
          <a:p>
            <a:pPr indent="0" lvl="0" marL="0" rtl="0">
              <a:lnSpc>
                <a:spcPct val="100000"/>
              </a:lnSpc>
              <a:spcBef>
                <a:spcPts val="1600"/>
              </a:spcBef>
              <a:spcAft>
                <a:spcPts val="1600"/>
              </a:spcAft>
              <a:buNone/>
            </a:pPr>
            <a:r>
              <a:t/>
            </a:r>
            <a:endParaRPr sz="1400">
              <a:solidFill>
                <a:schemeClr val="folHlink"/>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Current v1.4.3 with v1.5 now in selective beta</a:t>
            </a:r>
            <a:endParaRPr/>
          </a:p>
        </p:txBody>
      </p:sp>
      <p:sp>
        <p:nvSpPr>
          <p:cNvPr id="604" name="Shape 604"/>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PCF Metrics v1.5</a:t>
            </a:r>
            <a:endParaRPr/>
          </a:p>
        </p:txBody>
      </p:sp>
      <p:sp>
        <p:nvSpPr>
          <p:cNvPr id="605" name="Shape 605"/>
          <p:cNvSpPr txBox="1"/>
          <p:nvPr>
            <p:ph idx="2" type="body"/>
          </p:nvPr>
        </p:nvSpPr>
        <p:spPr>
          <a:xfrm>
            <a:off x="3427450" y="451925"/>
            <a:ext cx="5415900" cy="45051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SzPts val="1600"/>
              <a:buChar char="●"/>
            </a:pPr>
            <a:r>
              <a:rPr lang="en"/>
              <a:t>Alerting on app metrics [beta]</a:t>
            </a:r>
            <a:endParaRPr/>
          </a:p>
          <a:p>
            <a:pPr indent="-330200" lvl="1" marL="914400" rtl="0">
              <a:lnSpc>
                <a:spcPct val="100000"/>
              </a:lnSpc>
              <a:spcBef>
                <a:spcPts val="0"/>
              </a:spcBef>
              <a:spcAft>
                <a:spcPts val="0"/>
              </a:spcAft>
              <a:buSzPts val="1600"/>
              <a:buChar char="○"/>
            </a:pPr>
            <a:r>
              <a:rPr lang="en"/>
              <a:t>Setup monitors for metrics, events </a:t>
            </a:r>
            <a:endParaRPr/>
          </a:p>
          <a:p>
            <a:pPr indent="-330200" lvl="1" marL="914400" rtl="0">
              <a:lnSpc>
                <a:spcPct val="100000"/>
              </a:lnSpc>
              <a:spcBef>
                <a:spcPts val="0"/>
              </a:spcBef>
              <a:spcAft>
                <a:spcPts val="0"/>
              </a:spcAft>
              <a:buSzPts val="1600"/>
              <a:buChar char="○"/>
            </a:pPr>
            <a:r>
              <a:rPr lang="en"/>
              <a:t>Support for webhook notifications</a:t>
            </a:r>
            <a:endParaRPr/>
          </a:p>
          <a:p>
            <a:pPr indent="-330200" lvl="0" marL="457200" rtl="0">
              <a:lnSpc>
                <a:spcPct val="100000"/>
              </a:lnSpc>
              <a:spcBef>
                <a:spcPts val="1600"/>
              </a:spcBef>
              <a:spcAft>
                <a:spcPts val="0"/>
              </a:spcAft>
              <a:buSzPts val="1600"/>
              <a:buChar char="●"/>
            </a:pPr>
            <a:r>
              <a:rPr lang="en"/>
              <a:t>Reduce logs storage VM footprint by switching to Postgres</a:t>
            </a:r>
            <a:endParaRPr/>
          </a:p>
          <a:p>
            <a:pPr indent="-330200" lvl="0" marL="457200" rtl="0">
              <a:lnSpc>
                <a:spcPct val="100000"/>
              </a:lnSpc>
              <a:spcBef>
                <a:spcPts val="1600"/>
              </a:spcBef>
              <a:spcAft>
                <a:spcPts val="1600"/>
              </a:spcAft>
              <a:buSzPts val="1600"/>
              <a:buChar char="●"/>
            </a:pPr>
            <a:r>
              <a:rPr lang="en"/>
              <a:t>Optimized metrics and logs ingestion performance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Spring Cloud Data Flow for PCF</a:t>
            </a:r>
            <a:endParaRPr/>
          </a:p>
        </p:txBody>
      </p:sp>
      <p:sp>
        <p:nvSpPr>
          <p:cNvPr id="611" name="Shape 611"/>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Build Flexible Data Pipelines</a:t>
            </a:r>
            <a:endParaRPr/>
          </a:p>
        </p:txBody>
      </p:sp>
      <p:sp>
        <p:nvSpPr>
          <p:cNvPr id="612" name="Shape 612"/>
          <p:cNvSpPr txBox="1"/>
          <p:nvPr>
            <p:ph idx="2" type="body"/>
          </p:nvPr>
        </p:nvSpPr>
        <p:spPr>
          <a:xfrm>
            <a:off x="3810675" y="549625"/>
            <a:ext cx="5047200" cy="4120200"/>
          </a:xfrm>
          <a:prstGeom prst="rect">
            <a:avLst/>
          </a:prstGeom>
        </p:spPr>
        <p:txBody>
          <a:bodyPr anchorCtr="0" anchor="ctr" bIns="91425" lIns="91425" spcFirstLastPara="1" rIns="91425" wrap="square" tIns="91425">
            <a:noAutofit/>
          </a:bodyPr>
          <a:lstStyle/>
          <a:p>
            <a:pPr indent="-330200" lvl="0" marL="457200" rtl="0">
              <a:lnSpc>
                <a:spcPct val="100000"/>
              </a:lnSpc>
              <a:spcBef>
                <a:spcPts val="0"/>
              </a:spcBef>
              <a:spcAft>
                <a:spcPts val="0"/>
              </a:spcAft>
              <a:buSzPts val="1600"/>
              <a:buChar char="●"/>
            </a:pPr>
            <a:r>
              <a:rPr lang="en"/>
              <a:t>OSS SCDF 1.3</a:t>
            </a:r>
            <a:endParaRPr/>
          </a:p>
          <a:p>
            <a:pPr indent="-330200" lvl="0" marL="457200" rtl="0">
              <a:lnSpc>
                <a:spcPct val="100000"/>
              </a:lnSpc>
              <a:spcBef>
                <a:spcPts val="1600"/>
              </a:spcBef>
              <a:spcAft>
                <a:spcPts val="0"/>
              </a:spcAft>
              <a:buSzPts val="1600"/>
              <a:buChar char="●"/>
            </a:pPr>
            <a:r>
              <a:rPr lang="en"/>
              <a:t>UAA Integration</a:t>
            </a:r>
            <a:endParaRPr/>
          </a:p>
          <a:p>
            <a:pPr indent="-330200" lvl="0" marL="457200" rtl="0">
              <a:lnSpc>
                <a:spcPct val="100000"/>
              </a:lnSpc>
              <a:spcBef>
                <a:spcPts val="1600"/>
              </a:spcBef>
              <a:spcAft>
                <a:spcPts val="0"/>
              </a:spcAft>
              <a:buSzPts val="1600"/>
              <a:buChar char="●"/>
            </a:pPr>
            <a:r>
              <a:rPr lang="en"/>
              <a:t>cf CLI plugins simplify service instance management &amp; </a:t>
            </a:r>
            <a:r>
              <a:rPr lang="en"/>
              <a:t>aggregate</a:t>
            </a:r>
            <a:r>
              <a:rPr lang="en"/>
              <a:t> app telemetry</a:t>
            </a:r>
            <a:endParaRPr/>
          </a:p>
          <a:p>
            <a:pPr indent="-330200" lvl="0" marL="457200" rtl="0">
              <a:lnSpc>
                <a:spcPct val="100000"/>
              </a:lnSpc>
              <a:spcBef>
                <a:spcPts val="1600"/>
              </a:spcBef>
              <a:spcAft>
                <a:spcPts val="0"/>
              </a:spcAft>
              <a:buSzPts val="1600"/>
              <a:buChar char="●"/>
            </a:pPr>
            <a:r>
              <a:rPr lang="en"/>
              <a:t>Simple service instance setup (via Service Broker)</a:t>
            </a:r>
            <a:endParaRPr/>
          </a:p>
          <a:p>
            <a:pPr indent="-330200" lvl="0" marL="457200" rtl="0">
              <a:lnSpc>
                <a:spcPct val="100000"/>
              </a:lnSpc>
              <a:spcBef>
                <a:spcPts val="1600"/>
              </a:spcBef>
              <a:spcAft>
                <a:spcPts val="0"/>
              </a:spcAft>
              <a:buSzPts val="1600"/>
              <a:buChar char="●"/>
            </a:pPr>
            <a:r>
              <a:rPr lang="en"/>
              <a:t>Works with PCF data tiles (MySQL, Redis, RabbitMQ)</a:t>
            </a:r>
            <a:endParaRPr/>
          </a:p>
          <a:p>
            <a:pPr indent="-330200" lvl="0" marL="457200" rtl="0">
              <a:lnSpc>
                <a:spcPct val="100000"/>
              </a:lnSpc>
              <a:spcBef>
                <a:spcPts val="1600"/>
              </a:spcBef>
              <a:spcAft>
                <a:spcPts val="1600"/>
              </a:spcAft>
              <a:buSzPts val="1600"/>
              <a:buChar char="●"/>
            </a:pPr>
            <a:r>
              <a:rPr lang="en"/>
              <a:t>Works with public cloud data services (Azure SQL Database, GCP’s BigQuery), plus on-prem sources</a:t>
            </a:r>
            <a:br>
              <a:rPr lang="en"/>
            </a:b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WAN Replication</a:t>
            </a:r>
            <a:endParaRPr/>
          </a:p>
          <a:p>
            <a:pPr indent="0" lvl="0" marL="0" rtl="0">
              <a:spcBef>
                <a:spcPts val="1500"/>
              </a:spcBef>
              <a:spcAft>
                <a:spcPts val="1500"/>
              </a:spcAft>
              <a:buNone/>
            </a:pPr>
            <a:r>
              <a:t/>
            </a:r>
            <a:endParaRPr/>
          </a:p>
        </p:txBody>
      </p:sp>
      <p:sp>
        <p:nvSpPr>
          <p:cNvPr id="618" name="Shape 618"/>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Pivotal Cloud Cache 1.3</a:t>
            </a:r>
            <a:endParaRPr/>
          </a:p>
        </p:txBody>
      </p:sp>
      <p:pic>
        <p:nvPicPr>
          <p:cNvPr descr="Figure 7-02.png" id="619" name="Shape 619"/>
          <p:cNvPicPr preferRelativeResize="0"/>
          <p:nvPr/>
        </p:nvPicPr>
        <p:blipFill rotWithShape="1">
          <a:blip r:embed="rId3">
            <a:alphaModFix/>
          </a:blip>
          <a:srcRect b="5409" l="3980" r="3229" t="5033"/>
          <a:stretch/>
        </p:blipFill>
        <p:spPr>
          <a:xfrm>
            <a:off x="3299703" y="1083475"/>
            <a:ext cx="5648074" cy="2861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pic>
        <p:nvPicPr>
          <p:cNvPr descr="SiliconValley-01.jpg" id="624" name="Shape 624"/>
          <p:cNvPicPr preferRelativeResize="0"/>
          <p:nvPr/>
        </p:nvPicPr>
        <p:blipFill rotWithShape="1">
          <a:blip r:embed="rId3">
            <a:alphaModFix/>
          </a:blip>
          <a:srcRect b="31254" l="0" r="25810" t="1976"/>
          <a:stretch/>
        </p:blipFill>
        <p:spPr>
          <a:xfrm>
            <a:off x="0" y="0"/>
            <a:ext cx="9144000" cy="5143500"/>
          </a:xfrm>
          <a:prstGeom prst="rect">
            <a:avLst/>
          </a:prstGeom>
          <a:noFill/>
          <a:ln>
            <a:noFill/>
          </a:ln>
        </p:spPr>
      </p:pic>
      <p:sp>
        <p:nvSpPr>
          <p:cNvPr id="625" name="Shape 625"/>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sp>
        <p:nvSpPr>
          <p:cNvPr id="626" name="Shape 626"/>
          <p:cNvSpPr txBox="1"/>
          <p:nvPr/>
        </p:nvSpPr>
        <p:spPr>
          <a:xfrm>
            <a:off x="668800" y="2538500"/>
            <a:ext cx="7796700" cy="15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627" name="Shape 627"/>
          <p:cNvCxnSpPr/>
          <p:nvPr/>
        </p:nvCxnSpPr>
        <p:spPr>
          <a:xfrm>
            <a:off x="4202557" y="2323836"/>
            <a:ext cx="738900" cy="0"/>
          </a:xfrm>
          <a:prstGeom prst="straightConnector1">
            <a:avLst/>
          </a:prstGeom>
          <a:noFill/>
          <a:ln cap="flat" cmpd="sng" w="38100">
            <a:solidFill>
              <a:schemeClr val="accent6"/>
            </a:solidFill>
            <a:prstDash val="solid"/>
            <a:round/>
            <a:headEnd len="sm" w="sm" type="none"/>
            <a:tailEnd len="sm" w="sm" type="none"/>
          </a:ln>
        </p:spPr>
      </p:cxnSp>
      <p:grpSp>
        <p:nvGrpSpPr>
          <p:cNvPr id="628" name="Shape 628"/>
          <p:cNvGrpSpPr/>
          <p:nvPr/>
        </p:nvGrpSpPr>
        <p:grpSpPr>
          <a:xfrm>
            <a:off x="3681215" y="1516127"/>
            <a:ext cx="1866239" cy="437131"/>
            <a:chOff x="1841475" y="2392725"/>
            <a:chExt cx="3928925" cy="920275"/>
          </a:xfrm>
        </p:grpSpPr>
        <p:sp>
          <p:nvSpPr>
            <p:cNvPr id="629" name="Shape 629"/>
            <p:cNvSpPr/>
            <p:nvPr/>
          </p:nvSpPr>
          <p:spPr>
            <a:xfrm>
              <a:off x="2574175" y="2392725"/>
              <a:ext cx="139950" cy="905175"/>
            </a:xfrm>
            <a:custGeom>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0" name="Shape 630"/>
            <p:cNvSpPr/>
            <p:nvPr/>
          </p:nvSpPr>
          <p:spPr>
            <a:xfrm>
              <a:off x="2816875" y="2626700"/>
              <a:ext cx="703700" cy="686300"/>
            </a:xfrm>
            <a:custGeom>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nvSpPr>
          <p:spPr>
            <a:xfrm>
              <a:off x="3557125" y="2626700"/>
              <a:ext cx="614900" cy="685700"/>
            </a:xfrm>
            <a:custGeom>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2" name="Shape 632"/>
            <p:cNvSpPr/>
            <p:nvPr/>
          </p:nvSpPr>
          <p:spPr>
            <a:xfrm>
              <a:off x="4732275" y="2617400"/>
              <a:ext cx="582350" cy="679925"/>
            </a:xfrm>
            <a:custGeom>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3" name="Shape 633"/>
            <p:cNvSpPr/>
            <p:nvPr/>
          </p:nvSpPr>
          <p:spPr>
            <a:xfrm>
              <a:off x="5448725" y="2392725"/>
              <a:ext cx="139950" cy="905175"/>
            </a:xfrm>
            <a:custGeom>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Shape 634"/>
            <p:cNvSpPr/>
            <p:nvPr/>
          </p:nvSpPr>
          <p:spPr>
            <a:xfrm>
              <a:off x="1841475" y="2392725"/>
              <a:ext cx="617775" cy="904600"/>
            </a:xfrm>
            <a:custGeom>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5" name="Shape 635"/>
            <p:cNvSpPr/>
            <p:nvPr/>
          </p:nvSpPr>
          <p:spPr>
            <a:xfrm>
              <a:off x="4278825" y="2482125"/>
              <a:ext cx="369275" cy="814025"/>
            </a:xfrm>
            <a:custGeom>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6" name="Shape 636"/>
            <p:cNvSpPr/>
            <p:nvPr/>
          </p:nvSpPr>
          <p:spPr>
            <a:xfrm>
              <a:off x="5652525" y="3180600"/>
              <a:ext cx="117875" cy="117300"/>
            </a:xfrm>
            <a:custGeom>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7" name="Shape 637"/>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Shape 642"/>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Always</a:t>
            </a:r>
            <a:r>
              <a:rPr lang="en"/>
              <a:t> review release notes before upgrading</a:t>
            </a:r>
            <a:endParaRPr/>
          </a:p>
          <a:p>
            <a:pPr indent="0" lvl="0" marL="0" rtl="0">
              <a:spcBef>
                <a:spcPts val="1500"/>
              </a:spcBef>
              <a:spcAft>
                <a:spcPts val="1500"/>
              </a:spcAft>
              <a:buNone/>
            </a:pPr>
            <a:r>
              <a:rPr lang="en"/>
              <a:t>https://docs.pivotal.io/pivotalcf/2-1/pcf-release-notes/opsmanager-rn.html</a:t>
            </a:r>
            <a:endParaRPr/>
          </a:p>
        </p:txBody>
      </p:sp>
      <p:sp>
        <p:nvSpPr>
          <p:cNvPr id="643" name="Shape 64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PCF v2.1</a:t>
            </a:r>
            <a:endParaRPr/>
          </a:p>
          <a:p>
            <a:pPr indent="0" lvl="0" marL="0" rtl="0">
              <a:spcBef>
                <a:spcPts val="0"/>
              </a:spcBef>
              <a:spcAft>
                <a:spcPts val="0"/>
              </a:spcAft>
              <a:buNone/>
            </a:pPr>
            <a:r>
              <a:rPr lang="en"/>
              <a:t>Ops Manager</a:t>
            </a:r>
            <a:endParaRPr/>
          </a:p>
        </p:txBody>
      </p:sp>
      <p:sp>
        <p:nvSpPr>
          <p:cNvPr id="644" name="Shape 644"/>
          <p:cNvSpPr txBox="1"/>
          <p:nvPr>
            <p:ph idx="2" type="body"/>
          </p:nvPr>
        </p:nvSpPr>
        <p:spPr>
          <a:xfrm>
            <a:off x="3810675" y="356900"/>
            <a:ext cx="5047200" cy="4312800"/>
          </a:xfrm>
          <a:prstGeom prst="rect">
            <a:avLst/>
          </a:prstGeom>
        </p:spPr>
        <p:txBody>
          <a:bodyPr anchorCtr="0" anchor="t" bIns="91425" lIns="91425" spcFirstLastPara="1" rIns="91425" wrap="square" tIns="91425">
            <a:noAutofit/>
          </a:bodyPr>
          <a:lstStyle/>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3"/>
              </a:rPr>
              <a:t>Stemcell Library</a:t>
            </a:r>
            <a:endParaRPr sz="1500" u="sng">
              <a:solidFill>
                <a:srgbClr val="2185C5"/>
              </a:solidFill>
              <a:latin typeface="Arial"/>
              <a:ea typeface="Arial"/>
              <a:cs typeface="Arial"/>
              <a:sym typeface="Arial"/>
              <a:hlinkClick r:id="rId4"/>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5"/>
              </a:rPr>
              <a:t>Create Custom VM Extensions</a:t>
            </a:r>
            <a:endParaRPr sz="1500" u="sng">
              <a:solidFill>
                <a:srgbClr val="2185C5"/>
              </a:solidFill>
              <a:latin typeface="Arial"/>
              <a:ea typeface="Arial"/>
              <a:cs typeface="Arial"/>
              <a:sym typeface="Arial"/>
              <a:hlinkClick r:id="rId6"/>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7"/>
              </a:rPr>
              <a:t>AWS KMS Encryption Available for BOSH and Ops Manager VMs</a:t>
            </a:r>
            <a:endParaRPr sz="1500" u="sng">
              <a:solidFill>
                <a:srgbClr val="2185C5"/>
              </a:solidFill>
              <a:latin typeface="Arial"/>
              <a:ea typeface="Arial"/>
              <a:cs typeface="Arial"/>
              <a:sym typeface="Arial"/>
              <a:hlinkClick r:id="rId8"/>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9"/>
              </a:rPr>
              <a:t>Configure an External CredHub Encryption Provider</a:t>
            </a:r>
            <a:endParaRPr sz="1500" u="sng">
              <a:solidFill>
                <a:srgbClr val="2185C5"/>
              </a:solidFill>
              <a:latin typeface="Arial"/>
              <a:ea typeface="Arial"/>
              <a:cs typeface="Arial"/>
              <a:sym typeface="Arial"/>
              <a:hlinkClick r:id="rId10"/>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11"/>
              </a:rPr>
              <a:t>Multiple Read-Only Users Can Be Logged in Simultaneously</a:t>
            </a:r>
            <a:endParaRPr sz="1500" u="sng">
              <a:solidFill>
                <a:srgbClr val="2185C5"/>
              </a:solidFill>
              <a:latin typeface="Arial"/>
              <a:ea typeface="Arial"/>
              <a:cs typeface="Arial"/>
              <a:sym typeface="Arial"/>
              <a:hlinkClick r:id="rId12"/>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13"/>
              </a:rPr>
              <a:t>Create a Custom Banner</a:t>
            </a:r>
            <a:endParaRPr sz="1500" u="sng">
              <a:solidFill>
                <a:srgbClr val="2185C5"/>
              </a:solidFill>
              <a:latin typeface="Arial"/>
              <a:ea typeface="Arial"/>
              <a:cs typeface="Arial"/>
              <a:sym typeface="Arial"/>
              <a:hlinkClick r:id="rId14"/>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15"/>
              </a:rPr>
              <a:t>GCS Blobstore Available for External File Storage</a:t>
            </a:r>
            <a:endParaRPr sz="1500" u="sng">
              <a:solidFill>
                <a:srgbClr val="2185C5"/>
              </a:solidFill>
              <a:latin typeface="Arial"/>
              <a:ea typeface="Arial"/>
              <a:cs typeface="Arial"/>
              <a:sym typeface="Arial"/>
              <a:hlinkClick r:id="rId16"/>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17"/>
              </a:rPr>
              <a:t>Integrate Azure Application Gateway Load Balancers</a:t>
            </a:r>
            <a:endParaRPr sz="1500" u="sng">
              <a:solidFill>
                <a:srgbClr val="2185C5"/>
              </a:solidFill>
              <a:latin typeface="Arial"/>
              <a:ea typeface="Arial"/>
              <a:cs typeface="Arial"/>
              <a:sym typeface="Arial"/>
              <a:hlinkClick r:id="rId18"/>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19"/>
              </a:rPr>
              <a:t>Add Multiple Clusters to Availability Zones</a:t>
            </a:r>
            <a:endParaRPr sz="1500" u="sng">
              <a:solidFill>
                <a:srgbClr val="2185C5"/>
              </a:solidFill>
              <a:latin typeface="Arial"/>
              <a:ea typeface="Arial"/>
              <a:cs typeface="Arial"/>
              <a:sym typeface="Arial"/>
              <a:hlinkClick r:id="rId20"/>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21"/>
              </a:rPr>
              <a:t>IP Address Management (IPAM) Removed</a:t>
            </a:r>
            <a:endParaRPr sz="1500" u="sng">
              <a:solidFill>
                <a:srgbClr val="2185C5"/>
              </a:solidFill>
              <a:latin typeface="Arial"/>
              <a:ea typeface="Arial"/>
              <a:cs typeface="Arial"/>
              <a:sym typeface="Arial"/>
              <a:hlinkClick r:id="rId22"/>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23"/>
              </a:rPr>
              <a:t>Expand Your Network with Additional Subnets</a:t>
            </a:r>
            <a:endParaRPr sz="1500" u="sng">
              <a:solidFill>
                <a:srgbClr val="2185C5"/>
              </a:solidFill>
              <a:latin typeface="Arial"/>
              <a:ea typeface="Arial"/>
              <a:cs typeface="Arial"/>
              <a:sym typeface="Arial"/>
              <a:hlinkClick r:id="rId24"/>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25"/>
              </a:rPr>
              <a:t>VPC Verifier Removed from AWS Configuration</a:t>
            </a:r>
            <a:endParaRPr sz="1500" u="sng">
              <a:solidFill>
                <a:srgbClr val="2185C5"/>
              </a:solidFill>
              <a:latin typeface="Arial"/>
              <a:ea typeface="Arial"/>
              <a:cs typeface="Arial"/>
              <a:sym typeface="Arial"/>
              <a:hlinkClick r:id="rId26"/>
            </a:endParaRPr>
          </a:p>
          <a:p>
            <a:pPr indent="-323850" lvl="0" marL="457200" rtl="0">
              <a:lnSpc>
                <a:spcPct val="115000"/>
              </a:lnSpc>
              <a:spcBef>
                <a:spcPts val="0"/>
              </a:spcBef>
              <a:spcAft>
                <a:spcPts val="0"/>
              </a:spcAft>
              <a:buClr>
                <a:srgbClr val="333333"/>
              </a:buClr>
              <a:buSzPts val="1500"/>
              <a:buFont typeface="Arial"/>
              <a:buAutoNum type="arabicPeriod"/>
            </a:pPr>
            <a:r>
              <a:rPr lang="en" sz="1500" u="sng">
                <a:solidFill>
                  <a:srgbClr val="2185C5"/>
                </a:solidFill>
                <a:latin typeface="Arial"/>
                <a:ea typeface="Arial"/>
                <a:cs typeface="Arial"/>
                <a:sym typeface="Arial"/>
                <a:hlinkClick r:id="rId27"/>
              </a:rPr>
              <a:t>Associate AWS ALBs with Jobs</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Shape 649"/>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PCF v2.1</a:t>
            </a:r>
            <a:endParaRPr/>
          </a:p>
          <a:p>
            <a:pPr indent="0" lvl="0" marL="0">
              <a:spcBef>
                <a:spcPts val="0"/>
              </a:spcBef>
              <a:spcAft>
                <a:spcPts val="0"/>
              </a:spcAft>
              <a:buNone/>
            </a:pPr>
            <a:r>
              <a:rPr lang="en"/>
              <a:t>Pivotal Application Service (PAS)</a:t>
            </a:r>
            <a:endParaRPr/>
          </a:p>
        </p:txBody>
      </p:sp>
      <p:sp>
        <p:nvSpPr>
          <p:cNvPr id="650" name="Shape 650"/>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Always</a:t>
            </a:r>
            <a:r>
              <a:rPr lang="en"/>
              <a:t> review release notes before upgrading</a:t>
            </a:r>
            <a:endParaRPr/>
          </a:p>
          <a:p>
            <a:pPr indent="0" lvl="0" marL="0">
              <a:spcBef>
                <a:spcPts val="1500"/>
              </a:spcBef>
              <a:spcAft>
                <a:spcPts val="1500"/>
              </a:spcAft>
              <a:buNone/>
            </a:pPr>
            <a:r>
              <a:rPr lang="en"/>
              <a:t>https://docs.pivotal.io/pivotalcf/2-1/pcf-release-notes/runtime-rn.html</a:t>
            </a:r>
            <a:r>
              <a:rPr lang="en"/>
              <a:t> </a:t>
            </a:r>
            <a:endParaRPr/>
          </a:p>
        </p:txBody>
      </p:sp>
      <p:sp>
        <p:nvSpPr>
          <p:cNvPr id="651" name="Shape 651"/>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3"/>
              </a:rPr>
              <a:t>Support for S3 Server-Side Encryption with AWS KMS</a:t>
            </a:r>
            <a:endParaRPr sz="1400" u="sng">
              <a:solidFill>
                <a:srgbClr val="2185C5"/>
              </a:solidFill>
              <a:latin typeface="Arial"/>
              <a:ea typeface="Arial"/>
              <a:cs typeface="Arial"/>
              <a:sym typeface="Arial"/>
              <a:hlinkClick r:id="rId4"/>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5"/>
              </a:rPr>
              <a:t>BBR Backs Up External S3 Versioned Blobstores</a:t>
            </a:r>
            <a:endParaRPr sz="1400" u="sng">
              <a:solidFill>
                <a:srgbClr val="2185C5"/>
              </a:solidFill>
              <a:latin typeface="Arial"/>
              <a:ea typeface="Arial"/>
              <a:cs typeface="Arial"/>
              <a:sym typeface="Arial"/>
              <a:hlinkClick r:id="rId6"/>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7"/>
              </a:rPr>
              <a:t>BBR Supports External Databases</a:t>
            </a:r>
            <a:endParaRPr sz="1400" u="sng">
              <a:solidFill>
                <a:srgbClr val="2185C5"/>
              </a:solidFill>
              <a:latin typeface="Arial"/>
              <a:ea typeface="Arial"/>
              <a:cs typeface="Arial"/>
              <a:sym typeface="Arial"/>
              <a:hlinkClick r:id="rId8"/>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9"/>
              </a:rPr>
              <a:t>Cloud Controller Blobstore on GCS Supports Service Accounts</a:t>
            </a:r>
            <a:endParaRPr sz="1400" u="sng">
              <a:solidFill>
                <a:srgbClr val="2185C5"/>
              </a:solidFill>
              <a:latin typeface="Arial"/>
              <a:ea typeface="Arial"/>
              <a:cs typeface="Arial"/>
              <a:sym typeface="Arial"/>
              <a:hlinkClick r:id="rId10"/>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11"/>
              </a:rPr>
              <a:t>Increased Resiliency, Consistency, and Security for HTTP Routing</a:t>
            </a:r>
            <a:endParaRPr sz="1400" u="sng">
              <a:solidFill>
                <a:srgbClr val="2185C5"/>
              </a:solidFill>
              <a:latin typeface="Arial"/>
              <a:ea typeface="Arial"/>
              <a:cs typeface="Arial"/>
              <a:sym typeface="Arial"/>
              <a:hlinkClick r:id="rId12"/>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13"/>
              </a:rPr>
              <a:t>Gorouter Keepalive Connections to Back Ends Enabled by Default</a:t>
            </a:r>
            <a:endParaRPr sz="1400" u="sng">
              <a:solidFill>
                <a:srgbClr val="2185C5"/>
              </a:solidFill>
              <a:latin typeface="Arial"/>
              <a:ea typeface="Arial"/>
              <a:cs typeface="Arial"/>
              <a:sym typeface="Arial"/>
              <a:hlinkClick r:id="rId14"/>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15"/>
              </a:rPr>
              <a:t>HSTS Support for HAProxy</a:t>
            </a:r>
            <a:endParaRPr sz="1400" u="sng">
              <a:solidFill>
                <a:srgbClr val="2185C5"/>
              </a:solidFill>
              <a:latin typeface="Arial"/>
              <a:ea typeface="Arial"/>
              <a:cs typeface="Arial"/>
              <a:sym typeface="Arial"/>
              <a:hlinkClick r:id="rId16"/>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17"/>
              </a:rPr>
              <a:t>Pre-Populated TLS Cipher Defaults for Gorouter and HAProxy</a:t>
            </a:r>
            <a:endParaRPr sz="1400" u="sng">
              <a:solidFill>
                <a:srgbClr val="2185C5"/>
              </a:solidFill>
              <a:latin typeface="Arial"/>
              <a:ea typeface="Arial"/>
              <a:cs typeface="Arial"/>
              <a:sym typeface="Arial"/>
              <a:hlinkClick r:id="rId18"/>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19"/>
              </a:rPr>
              <a:t>Enable PROXY Protocol Support in CF Router</a:t>
            </a:r>
            <a:endParaRPr sz="1400" u="sng">
              <a:solidFill>
                <a:srgbClr val="2185C5"/>
              </a:solidFill>
              <a:latin typeface="Arial"/>
              <a:ea typeface="Arial"/>
              <a:cs typeface="Arial"/>
              <a:sym typeface="Arial"/>
              <a:hlinkClick r:id="rId20"/>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21"/>
              </a:rPr>
              <a:t>Naming a Service Binding</a:t>
            </a:r>
            <a:endParaRPr sz="1400" u="sng">
              <a:solidFill>
                <a:srgbClr val="2185C5"/>
              </a:solidFill>
              <a:latin typeface="Arial"/>
              <a:ea typeface="Arial"/>
              <a:cs typeface="Arial"/>
              <a:sym typeface="Arial"/>
              <a:hlinkClick r:id="rId22"/>
            </a:endParaRPr>
          </a:p>
          <a:p>
            <a:pPr indent="-317500" lvl="0" marL="457200" rtl="0">
              <a:lnSpc>
                <a:spcPct val="125000"/>
              </a:lnSpc>
              <a:spcBef>
                <a:spcPts val="0"/>
              </a:spcBef>
              <a:spcAft>
                <a:spcPts val="0"/>
              </a:spcAft>
              <a:buClr>
                <a:srgbClr val="333333"/>
              </a:buClr>
              <a:buSzPts val="1400"/>
              <a:buFont typeface="Arial"/>
              <a:buAutoNum type="arabicPeriod"/>
            </a:pPr>
            <a:r>
              <a:rPr lang="en" sz="1400" u="sng">
                <a:solidFill>
                  <a:srgbClr val="2185C5"/>
                </a:solidFill>
                <a:latin typeface="Arial"/>
                <a:ea typeface="Arial"/>
                <a:cs typeface="Arial"/>
                <a:sym typeface="Arial"/>
                <a:hlinkClick r:id="rId23"/>
              </a:rPr>
              <a:t>Runtime CredHub Can Use HSMs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Shape 656"/>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lang="en"/>
              <a:t>PCF v2.1</a:t>
            </a:r>
            <a:endParaRPr/>
          </a:p>
          <a:p>
            <a:pPr indent="0" lvl="0" marL="0" rtl="0">
              <a:spcBef>
                <a:spcPts val="0"/>
              </a:spcBef>
              <a:spcAft>
                <a:spcPts val="0"/>
              </a:spcAft>
              <a:buClr>
                <a:schemeClr val="folHlink"/>
              </a:buClr>
              <a:buSzPts val="1100"/>
              <a:buFont typeface="Arial"/>
              <a:buNone/>
            </a:pPr>
            <a:r>
              <a:rPr lang="en"/>
              <a:t>Pivotal Application Service (PAS)</a:t>
            </a:r>
            <a:endParaRPr/>
          </a:p>
        </p:txBody>
      </p:sp>
      <p:sp>
        <p:nvSpPr>
          <p:cNvPr id="657" name="Shape 657"/>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Always</a:t>
            </a:r>
            <a:r>
              <a:rPr lang="en"/>
              <a:t> review release notes before upgrading</a:t>
            </a:r>
            <a:endParaRPr/>
          </a:p>
          <a:p>
            <a:pPr indent="0" lvl="0" marL="0" rtl="0">
              <a:spcBef>
                <a:spcPts val="1500"/>
              </a:spcBef>
              <a:spcAft>
                <a:spcPts val="1500"/>
              </a:spcAft>
              <a:buNone/>
            </a:pPr>
            <a:r>
              <a:rPr lang="en"/>
              <a:t>https://docs.pivotal.io/pivotalcf/2-1/pcf-release-notes/runtime-rn.html</a:t>
            </a:r>
            <a:endParaRPr/>
          </a:p>
        </p:txBody>
      </p:sp>
      <p:sp>
        <p:nvSpPr>
          <p:cNvPr id="658" name="Shape 658"/>
          <p:cNvSpPr txBox="1"/>
          <p:nvPr>
            <p:ph idx="2" type="body"/>
          </p:nvPr>
        </p:nvSpPr>
        <p:spPr>
          <a:xfrm>
            <a:off x="3810675" y="549625"/>
            <a:ext cx="5266200" cy="4120200"/>
          </a:xfrm>
          <a:prstGeom prst="rect">
            <a:avLst/>
          </a:prstGeom>
        </p:spPr>
        <p:txBody>
          <a:bodyPr anchorCtr="0" anchor="t" bIns="91425" lIns="91425" spcFirstLastPara="1" rIns="91425" wrap="square" tIns="91425">
            <a:noAutofit/>
          </a:bodyPr>
          <a:lstStyle/>
          <a:p>
            <a:pPr indent="0" lvl="0" marL="0" rtl="0">
              <a:lnSpc>
                <a:spcPct val="125000"/>
              </a:lnSpc>
              <a:spcBef>
                <a:spcPts val="0"/>
              </a:spcBef>
              <a:spcAft>
                <a:spcPts val="0"/>
              </a:spcAft>
              <a:buNone/>
            </a:pPr>
            <a:r>
              <a:rPr lang="en"/>
              <a:t>12. </a:t>
            </a:r>
            <a:r>
              <a:rPr lang="en" sz="1400" u="sng">
                <a:solidFill>
                  <a:srgbClr val="2185C5"/>
                </a:solidFill>
                <a:latin typeface="Arial"/>
                <a:ea typeface="Arial"/>
                <a:cs typeface="Arial"/>
                <a:sym typeface="Arial"/>
                <a:hlinkClick r:id="rId3"/>
              </a:rPr>
              <a:t>Improved System Performance for App Health Checks</a:t>
            </a:r>
            <a:endParaRPr sz="1400" u="sng">
              <a:solidFill>
                <a:srgbClr val="2185C5"/>
              </a:solidFill>
              <a:latin typeface="Arial"/>
              <a:ea typeface="Arial"/>
              <a:cs typeface="Arial"/>
              <a:sym typeface="Arial"/>
              <a:hlinkClick r:id="rId4"/>
            </a:endParaRPr>
          </a:p>
          <a:p>
            <a:pPr indent="0" lvl="0" marL="0" rtl="0">
              <a:lnSpc>
                <a:spcPct val="125000"/>
              </a:lnSpc>
              <a:spcBef>
                <a:spcPts val="0"/>
              </a:spcBef>
              <a:spcAft>
                <a:spcPts val="0"/>
              </a:spcAft>
              <a:buNone/>
            </a:pPr>
            <a:r>
              <a:rPr lang="en"/>
              <a:t>13. </a:t>
            </a:r>
            <a:r>
              <a:rPr lang="en" sz="1400" u="sng">
                <a:solidFill>
                  <a:srgbClr val="2185C5"/>
                </a:solidFill>
                <a:latin typeface="Arial"/>
                <a:ea typeface="Arial"/>
                <a:cs typeface="Arial"/>
                <a:sym typeface="Arial"/>
                <a:hlinkClick r:id="rId5"/>
              </a:rPr>
              <a:t>Custom SAML Entity ID for Tiles</a:t>
            </a:r>
            <a:endParaRPr sz="1400" u="sng">
              <a:solidFill>
                <a:srgbClr val="2185C5"/>
              </a:solidFill>
              <a:latin typeface="Arial"/>
              <a:ea typeface="Arial"/>
              <a:cs typeface="Arial"/>
              <a:sym typeface="Arial"/>
              <a:hlinkClick r:id="rId6"/>
            </a:endParaRPr>
          </a:p>
          <a:p>
            <a:pPr indent="0" lvl="0" marL="0" rtl="0">
              <a:lnSpc>
                <a:spcPct val="125000"/>
              </a:lnSpc>
              <a:spcBef>
                <a:spcPts val="0"/>
              </a:spcBef>
              <a:spcAft>
                <a:spcPts val="0"/>
              </a:spcAft>
              <a:buNone/>
            </a:pPr>
            <a:r>
              <a:rPr lang="en"/>
              <a:t>14. </a:t>
            </a:r>
            <a:r>
              <a:rPr lang="en" sz="1400" u="sng">
                <a:solidFill>
                  <a:srgbClr val="2185C5"/>
                </a:solidFill>
                <a:latin typeface="Arial"/>
                <a:ea typeface="Arial"/>
                <a:cs typeface="Arial"/>
                <a:sym typeface="Arial"/>
                <a:hlinkClick r:id="rId7"/>
              </a:rPr>
              <a:t>cf CLI Errors on Multi-Origin User Ambiguity</a:t>
            </a:r>
            <a:endParaRPr sz="1400" u="sng">
              <a:solidFill>
                <a:srgbClr val="2185C5"/>
              </a:solidFill>
              <a:latin typeface="Arial"/>
              <a:ea typeface="Arial"/>
              <a:cs typeface="Arial"/>
              <a:sym typeface="Arial"/>
              <a:hlinkClick r:id="rId8"/>
            </a:endParaRPr>
          </a:p>
          <a:p>
            <a:pPr indent="0" lvl="0" marL="0" rtl="0">
              <a:lnSpc>
                <a:spcPct val="125000"/>
              </a:lnSpc>
              <a:spcBef>
                <a:spcPts val="0"/>
              </a:spcBef>
              <a:spcAft>
                <a:spcPts val="0"/>
              </a:spcAft>
              <a:buNone/>
            </a:pPr>
            <a:r>
              <a:rPr lang="en"/>
              <a:t>15. </a:t>
            </a:r>
            <a:r>
              <a:rPr lang="en" sz="1400" u="sng">
                <a:solidFill>
                  <a:srgbClr val="2185C5"/>
                </a:solidFill>
                <a:latin typeface="Arial"/>
                <a:ea typeface="Arial"/>
                <a:cs typeface="Arial"/>
                <a:sym typeface="Arial"/>
                <a:hlinkClick r:id="rId9"/>
              </a:rPr>
              <a:t>Apps Manager Introduces the Enter JSON Toggle</a:t>
            </a:r>
            <a:endParaRPr sz="1400" u="sng">
              <a:solidFill>
                <a:srgbClr val="2185C5"/>
              </a:solidFill>
              <a:latin typeface="Arial"/>
              <a:ea typeface="Arial"/>
              <a:cs typeface="Arial"/>
              <a:sym typeface="Arial"/>
              <a:hlinkClick r:id="rId10"/>
            </a:endParaRPr>
          </a:p>
          <a:p>
            <a:pPr indent="0" lvl="0" marL="0" rtl="0">
              <a:lnSpc>
                <a:spcPct val="125000"/>
              </a:lnSpc>
              <a:spcBef>
                <a:spcPts val="0"/>
              </a:spcBef>
              <a:spcAft>
                <a:spcPts val="0"/>
              </a:spcAft>
              <a:buNone/>
            </a:pPr>
            <a:r>
              <a:rPr lang="en"/>
              <a:t>16. </a:t>
            </a:r>
            <a:r>
              <a:rPr lang="en" sz="1400" u="sng">
                <a:solidFill>
                  <a:srgbClr val="2185C5"/>
                </a:solidFill>
                <a:latin typeface="Arial"/>
                <a:ea typeface="Arial"/>
                <a:cs typeface="Arial"/>
                <a:sym typeface="Arial"/>
                <a:hlinkClick r:id="rId11"/>
              </a:rPr>
              <a:t>View and Scale Processes in Apps Manager</a:t>
            </a:r>
            <a:endParaRPr sz="1400" u="sng">
              <a:solidFill>
                <a:srgbClr val="2185C5"/>
              </a:solidFill>
              <a:latin typeface="Arial"/>
              <a:ea typeface="Arial"/>
              <a:cs typeface="Arial"/>
              <a:sym typeface="Arial"/>
              <a:hlinkClick r:id="rId12"/>
            </a:endParaRPr>
          </a:p>
          <a:p>
            <a:pPr indent="0" lvl="0" marL="0" rtl="0">
              <a:lnSpc>
                <a:spcPct val="125000"/>
              </a:lnSpc>
              <a:spcBef>
                <a:spcPts val="0"/>
              </a:spcBef>
              <a:spcAft>
                <a:spcPts val="0"/>
              </a:spcAft>
              <a:buNone/>
            </a:pPr>
            <a:r>
              <a:rPr lang="en"/>
              <a:t>17. </a:t>
            </a:r>
            <a:r>
              <a:rPr lang="en" sz="1400" u="sng">
                <a:solidFill>
                  <a:srgbClr val="2185C5"/>
                </a:solidFill>
                <a:latin typeface="Arial"/>
                <a:ea typeface="Arial"/>
                <a:cs typeface="Arial"/>
                <a:sym typeface="Arial"/>
                <a:hlinkClick r:id="rId13"/>
              </a:rPr>
              <a:t>App Autoscaler Metrics</a:t>
            </a:r>
            <a:endParaRPr sz="1400" u="sng">
              <a:solidFill>
                <a:srgbClr val="2185C5"/>
              </a:solidFill>
              <a:latin typeface="Arial"/>
              <a:ea typeface="Arial"/>
              <a:cs typeface="Arial"/>
              <a:sym typeface="Arial"/>
              <a:hlinkClick r:id="rId14"/>
            </a:endParaRPr>
          </a:p>
          <a:p>
            <a:pPr indent="0" lvl="0" marL="0" rtl="0">
              <a:lnSpc>
                <a:spcPct val="125000"/>
              </a:lnSpc>
              <a:spcBef>
                <a:spcPts val="0"/>
              </a:spcBef>
              <a:spcAft>
                <a:spcPts val="0"/>
              </a:spcAft>
              <a:buNone/>
            </a:pPr>
            <a:r>
              <a:rPr lang="en"/>
              <a:t>18. </a:t>
            </a:r>
            <a:r>
              <a:rPr lang="en" sz="1400" u="sng">
                <a:solidFill>
                  <a:srgbClr val="2185C5"/>
                </a:solidFill>
                <a:latin typeface="Arial"/>
                <a:ea typeface="Arial"/>
                <a:cs typeface="Arial"/>
                <a:sym typeface="Arial"/>
                <a:hlinkClick r:id="rId15"/>
              </a:rPr>
              <a:t>App Autoscaler CLI</a:t>
            </a:r>
            <a:endParaRPr sz="1400" u="sng">
              <a:solidFill>
                <a:srgbClr val="2185C5"/>
              </a:solidFill>
              <a:latin typeface="Arial"/>
              <a:ea typeface="Arial"/>
              <a:cs typeface="Arial"/>
              <a:sym typeface="Arial"/>
              <a:hlinkClick r:id="rId16"/>
            </a:endParaRPr>
          </a:p>
          <a:p>
            <a:pPr indent="0" lvl="0" marL="0" rtl="0">
              <a:lnSpc>
                <a:spcPct val="125000"/>
              </a:lnSpc>
              <a:spcBef>
                <a:spcPts val="0"/>
              </a:spcBef>
              <a:spcAft>
                <a:spcPts val="0"/>
              </a:spcAft>
              <a:buNone/>
            </a:pPr>
            <a:r>
              <a:rPr lang="en"/>
              <a:t>19. </a:t>
            </a:r>
            <a:r>
              <a:rPr lang="en" sz="1400" u="sng">
                <a:solidFill>
                  <a:srgbClr val="2185C5"/>
                </a:solidFill>
                <a:latin typeface="Arial"/>
                <a:ea typeface="Arial"/>
                <a:cs typeface="Arial"/>
                <a:sym typeface="Arial"/>
                <a:hlinkClick r:id="rId17"/>
              </a:rPr>
              <a:t>Stage a Droplet on a Stopped App</a:t>
            </a:r>
            <a:endParaRPr sz="1400" u="sng">
              <a:solidFill>
                <a:srgbClr val="2185C5"/>
              </a:solidFill>
              <a:latin typeface="Arial"/>
              <a:ea typeface="Arial"/>
              <a:cs typeface="Arial"/>
              <a:sym typeface="Arial"/>
              <a:hlinkClick r:id="rId18"/>
            </a:endParaRPr>
          </a:p>
          <a:p>
            <a:pPr indent="0" lvl="0" marL="0" rtl="0">
              <a:lnSpc>
                <a:spcPct val="125000"/>
              </a:lnSpc>
              <a:spcBef>
                <a:spcPts val="0"/>
              </a:spcBef>
              <a:spcAft>
                <a:spcPts val="0"/>
              </a:spcAft>
              <a:buNone/>
            </a:pPr>
            <a:r>
              <a:rPr lang="en"/>
              <a:t>20. </a:t>
            </a:r>
            <a:r>
              <a:rPr lang="en" sz="1400" u="sng">
                <a:solidFill>
                  <a:srgbClr val="2185C5"/>
                </a:solidFill>
                <a:latin typeface="Arial"/>
                <a:ea typeface="Arial"/>
                <a:cs typeface="Arial"/>
                <a:sym typeface="Arial"/>
                <a:hlinkClick r:id="rId19"/>
              </a:rPr>
              <a:t>Container Metrics Included in Syslog Drains</a:t>
            </a:r>
            <a:endParaRPr sz="1400" u="sng">
              <a:solidFill>
                <a:srgbClr val="2185C5"/>
              </a:solidFill>
              <a:latin typeface="Arial"/>
              <a:ea typeface="Arial"/>
              <a:cs typeface="Arial"/>
              <a:sym typeface="Arial"/>
              <a:hlinkClick r:id="rId20"/>
            </a:endParaRPr>
          </a:p>
          <a:p>
            <a:pPr indent="0" lvl="0" marL="0" rtl="0">
              <a:lnSpc>
                <a:spcPct val="125000"/>
              </a:lnSpc>
              <a:spcBef>
                <a:spcPts val="0"/>
              </a:spcBef>
              <a:spcAft>
                <a:spcPts val="0"/>
              </a:spcAft>
              <a:buNone/>
            </a:pPr>
            <a:r>
              <a:rPr lang="en"/>
              <a:t>21. </a:t>
            </a:r>
            <a:r>
              <a:rPr lang="en" sz="1400" u="sng">
                <a:solidFill>
                  <a:srgbClr val="2185C5"/>
                </a:solidFill>
                <a:latin typeface="Arial"/>
                <a:ea typeface="Arial"/>
                <a:cs typeface="Arial"/>
                <a:sym typeface="Arial"/>
                <a:hlinkClick r:id="rId21"/>
              </a:rPr>
              <a:t>GrootFS Is Merged with Garden and Enabled by Default</a:t>
            </a:r>
            <a:endParaRPr sz="1400" u="sng">
              <a:solidFill>
                <a:srgbClr val="2185C5"/>
              </a:solidFill>
              <a:latin typeface="Arial"/>
              <a:ea typeface="Arial"/>
              <a:cs typeface="Arial"/>
              <a:sym typeface="Arial"/>
              <a:hlinkClick r:id="rId22"/>
            </a:endParaRPr>
          </a:p>
          <a:p>
            <a:pPr indent="0" lvl="0" marL="0" rtl="0">
              <a:lnSpc>
                <a:spcPct val="125000"/>
              </a:lnSpc>
              <a:spcBef>
                <a:spcPts val="0"/>
              </a:spcBef>
              <a:spcAft>
                <a:spcPts val="0"/>
              </a:spcAft>
              <a:buNone/>
            </a:pPr>
            <a:r>
              <a:rPr lang="en"/>
              <a:t>22. </a:t>
            </a:r>
            <a:r>
              <a:rPr lang="en" sz="1400" u="sng">
                <a:solidFill>
                  <a:srgbClr val="2185C5"/>
                </a:solidFill>
                <a:latin typeface="Arial"/>
                <a:ea typeface="Arial"/>
                <a:cs typeface="Arial"/>
                <a:sym typeface="Arial"/>
                <a:hlinkClick r:id="rId23"/>
              </a:rPr>
              <a:t>Noisy Neighbor Nozzle</a:t>
            </a:r>
            <a:endParaRPr sz="1400" u="sng">
              <a:solidFill>
                <a:srgbClr val="2185C5"/>
              </a:solidFill>
              <a:latin typeface="Arial"/>
              <a:ea typeface="Arial"/>
              <a:cs typeface="Arial"/>
              <a:sym typeface="Arial"/>
              <a:hlinkClick r:id="rId24"/>
            </a:endParaRPr>
          </a:p>
          <a:p>
            <a:pPr indent="0" lvl="0" marL="0" rtl="0">
              <a:lnSpc>
                <a:spcPct val="125000"/>
              </a:lnSpc>
              <a:spcBef>
                <a:spcPts val="0"/>
              </a:spcBef>
              <a:spcAft>
                <a:spcPts val="0"/>
              </a:spcAft>
              <a:buNone/>
            </a:pPr>
            <a:r>
              <a:rPr lang="en"/>
              <a:t>23. </a:t>
            </a:r>
            <a:r>
              <a:rPr lang="en" sz="1400" u="sng">
                <a:solidFill>
                  <a:srgbClr val="2185C5"/>
                </a:solidFill>
                <a:latin typeface="Arial"/>
                <a:ea typeface="Arial"/>
                <a:cs typeface="Arial"/>
                <a:sym typeface="Arial"/>
                <a:hlinkClick r:id="rId25"/>
              </a:rPr>
              <a:t>Selector-Based </a:t>
            </a:r>
            <a:r>
              <a:rPr lang="en" sz="1400" u="sng">
                <a:solidFill>
                  <a:srgbClr val="2185C5"/>
                </a:solidFill>
                <a:latin typeface="Arial"/>
                <a:ea typeface="Arial"/>
                <a:cs typeface="Arial"/>
                <a:sym typeface="Arial"/>
                <a:hlinkClick r:id="rId26"/>
              </a:rPr>
              <a:t>Subscription</a:t>
            </a:r>
            <a:r>
              <a:rPr lang="en" sz="1400" u="sng">
                <a:solidFill>
                  <a:srgbClr val="2185C5"/>
                </a:solidFill>
                <a:latin typeface="Arial"/>
                <a:ea typeface="Arial"/>
                <a:cs typeface="Arial"/>
                <a:sym typeface="Arial"/>
                <a:hlinkClick r:id="rId27"/>
              </a:rPr>
              <a:t> Model and Reference Nozzle</a:t>
            </a:r>
            <a:endParaRPr sz="1400" u="sng">
              <a:solidFill>
                <a:srgbClr val="2185C5"/>
              </a:solidFill>
              <a:latin typeface="Arial"/>
              <a:ea typeface="Arial"/>
              <a:cs typeface="Arial"/>
              <a:sym typeface="Arial"/>
              <a:hlinkClick r:id="rId28"/>
            </a:endParaRPr>
          </a:p>
          <a:p>
            <a:pPr indent="0" lvl="0" marL="0" rtl="0">
              <a:lnSpc>
                <a:spcPct val="125000"/>
              </a:lnSpc>
              <a:spcBef>
                <a:spcPts val="0"/>
              </a:spcBef>
              <a:spcAft>
                <a:spcPts val="0"/>
              </a:spcAft>
              <a:buNone/>
            </a:pPr>
            <a:r>
              <a:rPr lang="en"/>
              <a:t>24. </a:t>
            </a:r>
            <a:r>
              <a:rPr lang="en" sz="1400" u="sng">
                <a:solidFill>
                  <a:srgbClr val="2185C5"/>
                </a:solidFill>
                <a:latin typeface="Arial"/>
                <a:ea typeface="Arial"/>
                <a:cs typeface="Arial"/>
                <a:sym typeface="Arial"/>
                <a:hlinkClick r:id="rId29"/>
              </a:rPr>
              <a:t>Service Instance Sharing (Beta)</a:t>
            </a:r>
            <a:endParaRPr sz="1400" u="sng">
              <a:solidFill>
                <a:srgbClr val="2185C5"/>
              </a:solidFill>
              <a:latin typeface="Arial"/>
              <a:ea typeface="Arial"/>
              <a:cs typeface="Arial"/>
              <a:sym typeface="Arial"/>
              <a:hlinkClick r:id="rId30"/>
            </a:endParaRPr>
          </a:p>
          <a:p>
            <a:pPr indent="0" lvl="0" marL="0" rtl="0">
              <a:lnSpc>
                <a:spcPct val="125000"/>
              </a:lnSpc>
              <a:spcBef>
                <a:spcPts val="0"/>
              </a:spcBef>
              <a:spcAft>
                <a:spcPts val="200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Shape 66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PCF v2.1</a:t>
            </a:r>
            <a:endParaRPr/>
          </a:p>
          <a:p>
            <a:pPr indent="0" lvl="0" marL="0">
              <a:spcBef>
                <a:spcPts val="0"/>
              </a:spcBef>
              <a:spcAft>
                <a:spcPts val="0"/>
              </a:spcAft>
              <a:buNone/>
            </a:pPr>
            <a:r>
              <a:rPr lang="en"/>
              <a:t>PAS for Windows</a:t>
            </a:r>
            <a:endParaRPr/>
          </a:p>
        </p:txBody>
      </p:sp>
      <p:sp>
        <p:nvSpPr>
          <p:cNvPr id="664" name="Shape 664"/>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b="1" lang="en"/>
              <a:t>Always</a:t>
            </a:r>
            <a:r>
              <a:rPr lang="en"/>
              <a:t> review release notes before upgrading</a:t>
            </a:r>
            <a:endParaRPr/>
          </a:p>
          <a:p>
            <a:pPr indent="0" lvl="0" marL="0">
              <a:spcBef>
                <a:spcPts val="1500"/>
              </a:spcBef>
              <a:spcAft>
                <a:spcPts val="1500"/>
              </a:spcAft>
              <a:buNone/>
            </a:pPr>
            <a:r>
              <a:rPr lang="en"/>
              <a:t>https://docs.pivotal.io/pivotalcf/2-1/pcf-release-notes/windows-rn.html</a:t>
            </a:r>
            <a:endParaRPr/>
          </a:p>
        </p:txBody>
      </p:sp>
      <p:sp>
        <p:nvSpPr>
          <p:cNvPr id="665" name="Shape 665"/>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3"/>
              </a:rPr>
              <a:t>CF SSH</a:t>
            </a:r>
            <a:endParaRPr sz="1400" u="sng">
              <a:solidFill>
                <a:srgbClr val="2185C5"/>
              </a:solidFill>
              <a:latin typeface="Arial"/>
              <a:ea typeface="Arial"/>
              <a:cs typeface="Arial"/>
              <a:sym typeface="Arial"/>
              <a:hlinkClick r:id="rId4"/>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5"/>
              </a:rPr>
              <a:t>Full Autoscale Support</a:t>
            </a:r>
            <a:endParaRPr sz="1400" u="sng">
              <a:solidFill>
                <a:srgbClr val="2185C5"/>
              </a:solidFill>
              <a:latin typeface="Arial"/>
              <a:ea typeface="Arial"/>
              <a:cs typeface="Arial"/>
              <a:sym typeface="Arial"/>
              <a:hlinkClick r:id="rId6"/>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7"/>
              </a:rPr>
              <a:t>Context Path Routing</a:t>
            </a:r>
            <a:endParaRPr sz="1400" u="sng">
              <a:solidFill>
                <a:srgbClr val="2185C5"/>
              </a:solidFill>
              <a:latin typeface="Arial"/>
              <a:ea typeface="Arial"/>
              <a:cs typeface="Arial"/>
              <a:sym typeface="Arial"/>
              <a:hlinkClick r:id="rId8"/>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9"/>
              </a:rPr>
              <a:t>Support for URL Rewrite Module</a:t>
            </a:r>
            <a:endParaRPr sz="1400" u="sng">
              <a:solidFill>
                <a:srgbClr val="2185C5"/>
              </a:solidFill>
              <a:latin typeface="Arial"/>
              <a:ea typeface="Arial"/>
              <a:cs typeface="Arial"/>
              <a:sym typeface="Arial"/>
              <a:hlinkClick r:id="rId10"/>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11"/>
              </a:rPr>
              <a:t>CPU Shared Limits for Containers</a:t>
            </a:r>
            <a:endParaRPr sz="1400" u="sng">
              <a:solidFill>
                <a:srgbClr val="2185C5"/>
              </a:solidFill>
              <a:latin typeface="Arial"/>
              <a:ea typeface="Arial"/>
              <a:cs typeface="Arial"/>
              <a:sym typeface="Arial"/>
              <a:hlinkClick r:id="rId12"/>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13"/>
              </a:rPr>
              <a:t>App Instance Limits</a:t>
            </a:r>
            <a:endParaRPr sz="1400" u="sng">
              <a:solidFill>
                <a:srgbClr val="2185C5"/>
              </a:solidFill>
              <a:latin typeface="Arial"/>
              <a:ea typeface="Arial"/>
              <a:cs typeface="Arial"/>
              <a:sym typeface="Arial"/>
              <a:hlinkClick r:id="rId14"/>
            </a:endParaRPr>
          </a:p>
          <a:p>
            <a:pPr indent="-317500" lvl="0" marL="457200" rtl="0">
              <a:lnSpc>
                <a:spcPct val="115000"/>
              </a:lnSpc>
              <a:spcBef>
                <a:spcPts val="1000"/>
              </a:spcBef>
              <a:spcAft>
                <a:spcPts val="1000"/>
              </a:spcAft>
              <a:buClr>
                <a:srgbClr val="333333"/>
              </a:buClr>
              <a:buSzPts val="1400"/>
              <a:buFont typeface="Arial"/>
              <a:buChar char="●"/>
            </a:pPr>
            <a:r>
              <a:rPr lang="en" sz="1400" u="sng">
                <a:solidFill>
                  <a:srgbClr val="2185C5"/>
                </a:solidFill>
                <a:latin typeface="Arial"/>
                <a:ea typeface="Arial"/>
                <a:cs typeface="Arial"/>
                <a:sym typeface="Arial"/>
                <a:hlinkClick r:id="rId15"/>
              </a:rPr>
              <a:t>Improved System Performance for App Health Checks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PCF v2.1</a:t>
            </a:r>
            <a:br>
              <a:rPr lang="en"/>
            </a:br>
            <a:r>
              <a:rPr lang="en"/>
              <a:t>Release Notes</a:t>
            </a:r>
            <a:endParaRPr/>
          </a:p>
        </p:txBody>
      </p:sp>
      <p:sp>
        <p:nvSpPr>
          <p:cNvPr id="499" name="Shape 499"/>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Always</a:t>
            </a:r>
            <a:r>
              <a:rPr lang="en"/>
              <a:t> review before upgrading:</a:t>
            </a:r>
            <a:endParaRPr/>
          </a:p>
          <a:p>
            <a:pPr indent="0" lvl="0" marL="0">
              <a:spcBef>
                <a:spcPts val="1500"/>
              </a:spcBef>
              <a:spcAft>
                <a:spcPts val="1500"/>
              </a:spcAft>
              <a:buNone/>
            </a:pPr>
            <a:r>
              <a:rPr lang="en"/>
              <a:t>https://docs.pivotal.io/pivotalcf/2-1/pcf-release-notes/index.html</a:t>
            </a:r>
            <a:endParaRPr/>
          </a:p>
        </p:txBody>
      </p:sp>
      <p:sp>
        <p:nvSpPr>
          <p:cNvPr id="500" name="Shape 500"/>
          <p:cNvSpPr txBox="1"/>
          <p:nvPr>
            <p:ph idx="2" type="body"/>
          </p:nvPr>
        </p:nvSpPr>
        <p:spPr>
          <a:xfrm>
            <a:off x="3810675" y="549625"/>
            <a:ext cx="5047200" cy="4120200"/>
          </a:xfrm>
          <a:prstGeom prst="rect">
            <a:avLst/>
          </a:prstGeom>
        </p:spPr>
        <p:txBody>
          <a:bodyPr anchorCtr="0" anchor="ctr" bIns="91425" lIns="91425" spcFirstLastPara="1" rIns="91425" wrap="square" tIns="91425">
            <a:noAutofit/>
          </a:bodyPr>
          <a:lstStyle/>
          <a:p>
            <a:pPr indent="0" lvl="0" marL="0">
              <a:spcBef>
                <a:spcPts val="0"/>
              </a:spcBef>
              <a:spcAft>
                <a:spcPts val="2000"/>
              </a:spcAft>
              <a:buNone/>
            </a:pPr>
            <a:r>
              <a:t/>
            </a:r>
            <a:endParaRPr/>
          </a:p>
        </p:txBody>
      </p:sp>
      <p:pic>
        <p:nvPicPr>
          <p:cNvPr id="501" name="Shape 501"/>
          <p:cNvPicPr preferRelativeResize="0"/>
          <p:nvPr/>
        </p:nvPicPr>
        <p:blipFill>
          <a:blip r:embed="rId3">
            <a:alphaModFix/>
          </a:blip>
          <a:stretch>
            <a:fillRect/>
          </a:stretch>
        </p:blipFill>
        <p:spPr>
          <a:xfrm>
            <a:off x="3713838" y="24699"/>
            <a:ext cx="5083224"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PCF v2.1</a:t>
            </a:r>
            <a:endParaRPr/>
          </a:p>
          <a:p>
            <a:pPr indent="0" lvl="0" marL="0">
              <a:spcBef>
                <a:spcPts val="0"/>
              </a:spcBef>
              <a:spcAft>
                <a:spcPts val="0"/>
              </a:spcAft>
              <a:buNone/>
            </a:pPr>
            <a:r>
              <a:rPr lang="en"/>
              <a:t>Isolation Segments</a:t>
            </a:r>
            <a:endParaRPr/>
          </a:p>
        </p:txBody>
      </p:sp>
      <p:sp>
        <p:nvSpPr>
          <p:cNvPr id="671" name="Shape 671"/>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b="1" lang="en"/>
              <a:t>Always</a:t>
            </a:r>
            <a:r>
              <a:rPr lang="en"/>
              <a:t> review release notes before upgrading</a:t>
            </a:r>
            <a:endParaRPr/>
          </a:p>
          <a:p>
            <a:pPr indent="0" lvl="0" marL="0">
              <a:spcBef>
                <a:spcPts val="1500"/>
              </a:spcBef>
              <a:spcAft>
                <a:spcPts val="1500"/>
              </a:spcAft>
              <a:buNone/>
            </a:pPr>
            <a:r>
              <a:rPr lang="en"/>
              <a:t>https://docs.pivotal.io/pivotalcf/2-1/pcf-release-notes/segment-rn.html</a:t>
            </a:r>
            <a:endParaRPr/>
          </a:p>
        </p:txBody>
      </p:sp>
      <p:sp>
        <p:nvSpPr>
          <p:cNvPr id="672" name="Shape 672"/>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3"/>
              </a:rPr>
              <a:t>Increased Resiliency, Consistency, and Security for HTTP Routing</a:t>
            </a:r>
            <a:endParaRPr sz="1400" u="sng">
              <a:solidFill>
                <a:srgbClr val="2185C5"/>
              </a:solidFill>
              <a:latin typeface="Arial"/>
              <a:ea typeface="Arial"/>
              <a:cs typeface="Arial"/>
              <a:sym typeface="Arial"/>
              <a:hlinkClick r:id="rId4"/>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5"/>
              </a:rPr>
              <a:t>Gorouter Keepalive Connections to Back Ends Enabled by Default</a:t>
            </a:r>
            <a:endParaRPr sz="1400" u="sng">
              <a:solidFill>
                <a:srgbClr val="2185C5"/>
              </a:solidFill>
              <a:latin typeface="Arial"/>
              <a:ea typeface="Arial"/>
              <a:cs typeface="Arial"/>
              <a:sym typeface="Arial"/>
              <a:hlinkClick r:id="rId6"/>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7"/>
              </a:rPr>
              <a:t>HSTS Support for HAProxy</a:t>
            </a:r>
            <a:endParaRPr sz="1400" u="sng">
              <a:solidFill>
                <a:srgbClr val="2185C5"/>
              </a:solidFill>
              <a:latin typeface="Arial"/>
              <a:ea typeface="Arial"/>
              <a:cs typeface="Arial"/>
              <a:sym typeface="Arial"/>
              <a:hlinkClick r:id="rId8"/>
            </a:endParaRPr>
          </a:p>
          <a:p>
            <a:pPr indent="-317500" lvl="0" marL="457200" rtl="0">
              <a:lnSpc>
                <a:spcPct val="115000"/>
              </a:lnSpc>
              <a:spcBef>
                <a:spcPts val="1000"/>
              </a:spcBef>
              <a:spcAft>
                <a:spcPts val="0"/>
              </a:spcAft>
              <a:buClr>
                <a:srgbClr val="333333"/>
              </a:buClr>
              <a:buSzPts val="1400"/>
              <a:buFont typeface="Arial"/>
              <a:buChar char="●"/>
            </a:pPr>
            <a:r>
              <a:rPr lang="en" sz="1400" u="sng">
                <a:solidFill>
                  <a:srgbClr val="2185C5"/>
                </a:solidFill>
                <a:latin typeface="Arial"/>
                <a:ea typeface="Arial"/>
                <a:cs typeface="Arial"/>
                <a:sym typeface="Arial"/>
                <a:hlinkClick r:id="rId9"/>
              </a:rPr>
              <a:t>Pre-Populated TLS Cipher Defaults for Gorouter and HAProxy</a:t>
            </a:r>
            <a:endParaRPr sz="1400" u="sng">
              <a:solidFill>
                <a:srgbClr val="2185C5"/>
              </a:solidFill>
              <a:latin typeface="Arial"/>
              <a:ea typeface="Arial"/>
              <a:cs typeface="Arial"/>
              <a:sym typeface="Arial"/>
              <a:hlinkClick r:id="rId10"/>
            </a:endParaRPr>
          </a:p>
          <a:p>
            <a:pPr indent="-317500" lvl="0" marL="457200" rtl="0">
              <a:lnSpc>
                <a:spcPct val="115000"/>
              </a:lnSpc>
              <a:spcBef>
                <a:spcPts val="1000"/>
              </a:spcBef>
              <a:spcAft>
                <a:spcPts val="1000"/>
              </a:spcAft>
              <a:buClr>
                <a:srgbClr val="333333"/>
              </a:buClr>
              <a:buSzPts val="1400"/>
              <a:buFont typeface="Arial"/>
              <a:buChar char="●"/>
            </a:pPr>
            <a:r>
              <a:rPr lang="en" sz="1400" u="sng">
                <a:solidFill>
                  <a:srgbClr val="2185C5"/>
                </a:solidFill>
                <a:latin typeface="Arial"/>
                <a:ea typeface="Arial"/>
                <a:cs typeface="Arial"/>
                <a:sym typeface="Arial"/>
                <a:hlinkClick r:id="rId11"/>
              </a:rPr>
              <a:t>Improved System Performance for App Health Checks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Release Target: March 2018</a:t>
            </a:r>
            <a:endParaRPr/>
          </a:p>
        </p:txBody>
      </p:sp>
      <p:sp>
        <p:nvSpPr>
          <p:cNvPr id="678" name="Shape 678"/>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BOSH </a:t>
            </a:r>
            <a:endParaRPr/>
          </a:p>
          <a:p>
            <a:pPr indent="0" lvl="0" marL="0" rtl="0">
              <a:spcBef>
                <a:spcPts val="0"/>
              </a:spcBef>
              <a:spcAft>
                <a:spcPts val="0"/>
              </a:spcAft>
              <a:buNone/>
            </a:pPr>
            <a:r>
              <a:rPr lang="en"/>
              <a:t>for PCF 2.1</a:t>
            </a:r>
            <a:endParaRPr/>
          </a:p>
        </p:txBody>
      </p:sp>
      <p:sp>
        <p:nvSpPr>
          <p:cNvPr id="679" name="Shape 679"/>
          <p:cNvSpPr/>
          <p:nvPr/>
        </p:nvSpPr>
        <p:spPr>
          <a:xfrm>
            <a:off x="541800" y="3076575"/>
            <a:ext cx="2135100" cy="1189500"/>
          </a:xfrm>
          <a:prstGeom prst="rect">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680" name="Shape 680"/>
          <p:cNvPicPr preferRelativeResize="0"/>
          <p:nvPr/>
        </p:nvPicPr>
        <p:blipFill>
          <a:blip r:embed="rId3">
            <a:alphaModFix/>
          </a:blip>
          <a:stretch>
            <a:fillRect/>
          </a:stretch>
        </p:blipFill>
        <p:spPr>
          <a:xfrm>
            <a:off x="616625" y="3300450"/>
            <a:ext cx="1979575" cy="770875"/>
          </a:xfrm>
          <a:prstGeom prst="rect">
            <a:avLst/>
          </a:prstGeom>
          <a:noFill/>
          <a:ln>
            <a:noFill/>
          </a:ln>
        </p:spPr>
      </p:pic>
      <p:sp>
        <p:nvSpPr>
          <p:cNvPr id="681" name="Shape 681"/>
          <p:cNvSpPr txBox="1"/>
          <p:nvPr>
            <p:ph idx="2" type="body"/>
          </p:nvPr>
        </p:nvSpPr>
        <p:spPr>
          <a:xfrm>
            <a:off x="3427450" y="451925"/>
            <a:ext cx="5415900" cy="45051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SzPts val="1600"/>
              <a:buChar char="●"/>
            </a:pPr>
            <a:r>
              <a:rPr lang="en"/>
              <a:t>All CPIs support instance-type selection based on desired resources (will enable CPIs to determine instance types rather than Ops Manager)</a:t>
            </a:r>
            <a:endParaRPr/>
          </a:p>
          <a:p>
            <a:pPr indent="-330200" lvl="0" marL="457200" rtl="0">
              <a:lnSpc>
                <a:spcPct val="100000"/>
              </a:lnSpc>
              <a:spcBef>
                <a:spcPts val="1600"/>
              </a:spcBef>
              <a:spcAft>
                <a:spcPts val="0"/>
              </a:spcAft>
              <a:buSzPts val="1600"/>
              <a:buChar char="●"/>
            </a:pPr>
            <a:r>
              <a:rPr lang="en"/>
              <a:t>Support for IPv6 on vSphere (full IPv6 support in PCF will require many non-BOSH changes as well)</a:t>
            </a:r>
            <a:endParaRPr/>
          </a:p>
          <a:p>
            <a:pPr indent="-330200" lvl="0" marL="457200" rtl="0">
              <a:lnSpc>
                <a:spcPct val="100000"/>
              </a:lnSpc>
              <a:spcBef>
                <a:spcPts val="1600"/>
              </a:spcBef>
              <a:spcAft>
                <a:spcPts val="0"/>
              </a:spcAft>
              <a:buSzPts val="1600"/>
              <a:buChar char="●"/>
            </a:pPr>
            <a:r>
              <a:rPr lang="en"/>
              <a:t>Ubuntu 16.04 stemcell available on all cloud providers, ready for consumption by tiles</a:t>
            </a:r>
            <a:endParaRPr/>
          </a:p>
          <a:p>
            <a:pPr indent="-330200" lvl="0" marL="457200" rtl="0">
              <a:lnSpc>
                <a:spcPct val="100000"/>
              </a:lnSpc>
              <a:spcBef>
                <a:spcPts val="1600"/>
              </a:spcBef>
              <a:spcAft>
                <a:spcPts val="0"/>
              </a:spcAft>
              <a:buSzPts val="1600"/>
              <a:buChar char="●"/>
            </a:pPr>
            <a:r>
              <a:rPr lang="en"/>
              <a:t>Agents on latest stemcells can talk to built-in BOSH Blobstore over TLS (with non-TLS fallback for older stemcells)</a:t>
            </a:r>
            <a:endParaRPr/>
          </a:p>
          <a:p>
            <a:pPr indent="-330200" lvl="0" marL="457200" rtl="0">
              <a:lnSpc>
                <a:spcPct val="100000"/>
              </a:lnSpc>
              <a:spcBef>
                <a:spcPts val="1600"/>
              </a:spcBef>
              <a:spcAft>
                <a:spcPts val="0"/>
              </a:spcAft>
              <a:buSzPts val="1600"/>
              <a:buChar char="●"/>
            </a:pPr>
            <a:r>
              <a:rPr lang="en"/>
              <a:t>Fast stemcell upgrade in multi-CPI-config case for OM multi-CPI-config support (expected in PCF 2.2)</a:t>
            </a:r>
            <a:endParaRPr/>
          </a:p>
          <a:p>
            <a:pPr indent="-330200" lvl="0" marL="457200" rtl="0">
              <a:lnSpc>
                <a:spcPct val="100000"/>
              </a:lnSpc>
              <a:spcBef>
                <a:spcPts val="1600"/>
              </a:spcBef>
              <a:spcAft>
                <a:spcPts val="1600"/>
              </a:spcAft>
              <a:buSzPts val="1600"/>
              <a:buChar char="●"/>
            </a:pPr>
            <a:r>
              <a:rPr lang="en"/>
              <a:t>Umask settings in stemcells more secure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Shape 686"/>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PCF v2.1 Breaking Changes</a:t>
            </a:r>
            <a:endParaRPr/>
          </a:p>
        </p:txBody>
      </p:sp>
      <p:sp>
        <p:nvSpPr>
          <p:cNvPr id="687" name="Shape 687"/>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1500"/>
              </a:spcAft>
              <a:buNone/>
            </a:pPr>
            <a:r>
              <a:rPr lang="en"/>
              <a:t>https://docs.pivotal.io/pivotalcf/2-1/pcf-release-notes/breaking-changes.html </a:t>
            </a:r>
            <a:endParaRPr/>
          </a:p>
        </p:txBody>
      </p:sp>
      <p:sp>
        <p:nvSpPr>
          <p:cNvPr id="688" name="Shape 688"/>
          <p:cNvSpPr txBox="1"/>
          <p:nvPr>
            <p:ph idx="2" type="body"/>
          </p:nvPr>
        </p:nvSpPr>
        <p:spPr>
          <a:xfrm>
            <a:off x="3810675" y="549625"/>
            <a:ext cx="5047200" cy="41202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chemeClr val="folHlink"/>
              </a:buClr>
              <a:buSzPts val="1100"/>
              <a:buFont typeface="Arial"/>
              <a:buNone/>
            </a:pPr>
            <a:r>
              <a:rPr b="1" lang="en"/>
              <a:t>Pivotal Application Service (PAS)</a:t>
            </a:r>
            <a:endParaRPr b="1"/>
          </a:p>
          <a:p>
            <a:pPr indent="-330200" lvl="0" marL="457200">
              <a:spcBef>
                <a:spcPts val="0"/>
              </a:spcBef>
              <a:spcAft>
                <a:spcPts val="0"/>
              </a:spcAft>
              <a:buSzPts val="1600"/>
              <a:buChar char="●"/>
            </a:pPr>
            <a:r>
              <a:rPr lang="en"/>
              <a:t>Removal of Automated Backup Configuration for Internal MySQL</a:t>
            </a:r>
            <a:endParaRPr/>
          </a:p>
          <a:p>
            <a:pPr indent="-330200" lvl="0" marL="457200">
              <a:spcBef>
                <a:spcPts val="0"/>
              </a:spcBef>
              <a:spcAft>
                <a:spcPts val="0"/>
              </a:spcAft>
              <a:buSzPts val="1600"/>
              <a:buChar char="●"/>
            </a:pPr>
            <a:r>
              <a:rPr lang="en"/>
              <a:t>PAS for Windows Requires Injector Step</a:t>
            </a:r>
            <a:endParaRPr/>
          </a:p>
          <a:p>
            <a:pPr indent="0" lvl="0" marL="0">
              <a:spcBef>
                <a:spcPts val="2000"/>
              </a:spcBef>
              <a:spcAft>
                <a:spcPts val="0"/>
              </a:spcAft>
              <a:buNone/>
            </a:pPr>
            <a:r>
              <a:rPr b="1" lang="en"/>
              <a:t>Ops Manager</a:t>
            </a:r>
            <a:endParaRPr b="1"/>
          </a:p>
          <a:p>
            <a:pPr indent="-330200" lvl="0" marL="457200">
              <a:spcBef>
                <a:spcPts val="0"/>
              </a:spcBef>
              <a:spcAft>
                <a:spcPts val="0"/>
              </a:spcAft>
              <a:buSzPts val="1600"/>
              <a:buChar char="●"/>
            </a:pPr>
            <a:r>
              <a:rPr lang="en"/>
              <a:t>None</a:t>
            </a:r>
            <a:endParaRPr/>
          </a:p>
          <a:p>
            <a:pPr indent="0" lvl="0" marL="0">
              <a:spcBef>
                <a:spcPts val="2000"/>
              </a:spcBef>
              <a:spcAft>
                <a:spcPts val="0"/>
              </a:spcAft>
              <a:buClr>
                <a:schemeClr val="folHlink"/>
              </a:buClr>
              <a:buSzPts val="1100"/>
              <a:buFont typeface="Arial"/>
              <a:buNone/>
            </a:pPr>
            <a:r>
              <a:rPr b="1" lang="en"/>
              <a:t>PCF Isolation Segment</a:t>
            </a:r>
            <a:endParaRPr b="1"/>
          </a:p>
          <a:p>
            <a:pPr indent="-330200" lvl="0" marL="457200">
              <a:spcBef>
                <a:spcPts val="0"/>
              </a:spcBef>
              <a:spcAft>
                <a:spcPts val="0"/>
              </a:spcAft>
              <a:buSzPts val="1600"/>
              <a:buChar char="●"/>
            </a:pPr>
            <a:r>
              <a:rPr lang="en"/>
              <a:t>None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Shape 506"/>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Always</a:t>
            </a:r>
            <a:r>
              <a:rPr lang="en"/>
              <a:t> review release notes before upgrading</a:t>
            </a:r>
            <a:endParaRPr/>
          </a:p>
          <a:p>
            <a:pPr indent="0" lvl="0" marL="0">
              <a:spcBef>
                <a:spcPts val="1500"/>
              </a:spcBef>
              <a:spcAft>
                <a:spcPts val="1500"/>
              </a:spcAft>
              <a:buNone/>
            </a:pPr>
            <a:r>
              <a:rPr lang="en"/>
              <a:t>https://docs.pivotal.io/pivotalcf/2-1/pcf-release-notes/opsmanager-rn.html</a:t>
            </a:r>
            <a:endParaRPr/>
          </a:p>
        </p:txBody>
      </p:sp>
      <p:sp>
        <p:nvSpPr>
          <p:cNvPr id="507" name="Shape 507"/>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PCF v2.1</a:t>
            </a:r>
            <a:endParaRPr/>
          </a:p>
          <a:p>
            <a:pPr indent="0" lvl="0" marL="0">
              <a:spcBef>
                <a:spcPts val="0"/>
              </a:spcBef>
              <a:spcAft>
                <a:spcPts val="0"/>
              </a:spcAft>
              <a:buNone/>
            </a:pPr>
            <a:r>
              <a:rPr lang="en"/>
              <a:t>Ops Manager</a:t>
            </a:r>
            <a:endParaRPr/>
          </a:p>
        </p:txBody>
      </p:sp>
      <p:sp>
        <p:nvSpPr>
          <p:cNvPr id="508" name="Shape 508"/>
          <p:cNvSpPr txBox="1"/>
          <p:nvPr>
            <p:ph idx="2" type="body"/>
          </p:nvPr>
        </p:nvSpPr>
        <p:spPr>
          <a:xfrm>
            <a:off x="3810675" y="356900"/>
            <a:ext cx="5047200" cy="4312800"/>
          </a:xfrm>
          <a:prstGeom prst="rect">
            <a:avLst/>
          </a:prstGeom>
        </p:spPr>
        <p:txBody>
          <a:bodyPr anchorCtr="0" anchor="ctr" bIns="91425" lIns="91425" spcFirstLastPara="1" rIns="91425" wrap="square" tIns="91425">
            <a:noAutofit/>
          </a:bodyPr>
          <a:lstStyle/>
          <a:p>
            <a:pPr indent="-330200" lvl="0" marL="457200" rtl="0">
              <a:lnSpc>
                <a:spcPct val="100000"/>
              </a:lnSpc>
              <a:spcBef>
                <a:spcPts val="0"/>
              </a:spcBef>
              <a:spcAft>
                <a:spcPts val="0"/>
              </a:spcAft>
              <a:buClr>
                <a:srgbClr val="333333"/>
              </a:buClr>
              <a:buSzPts val="1600"/>
              <a:buFont typeface="Arial"/>
              <a:buChar char="●"/>
            </a:pPr>
            <a:r>
              <a:rPr b="1" lang="en">
                <a:solidFill>
                  <a:srgbClr val="000000"/>
                </a:solidFill>
                <a:latin typeface="Arial"/>
                <a:ea typeface="Arial"/>
                <a:cs typeface="Arial"/>
                <a:sym typeface="Arial"/>
              </a:rPr>
              <a:t>Stemcell Library</a:t>
            </a:r>
            <a:r>
              <a:rPr lang="en">
                <a:solidFill>
                  <a:srgbClr val="000000"/>
                </a:solidFill>
                <a:latin typeface="Arial"/>
                <a:ea typeface="Arial"/>
                <a:cs typeface="Arial"/>
                <a:sym typeface="Arial"/>
              </a:rPr>
              <a:t> management in OM</a:t>
            </a:r>
            <a:endParaRPr>
              <a:solidFill>
                <a:srgbClr val="000000"/>
              </a:solidFill>
              <a:latin typeface="Arial"/>
              <a:ea typeface="Arial"/>
              <a:cs typeface="Arial"/>
              <a:sym typeface="Arial"/>
            </a:endParaRPr>
          </a:p>
          <a:p>
            <a:pPr indent="-330200" lvl="0" marL="457200" rtl="0">
              <a:lnSpc>
                <a:spcPct val="100000"/>
              </a:lnSpc>
              <a:spcBef>
                <a:spcPts val="1000"/>
              </a:spcBef>
              <a:spcAft>
                <a:spcPts val="0"/>
              </a:spcAft>
              <a:buClr>
                <a:srgbClr val="333333"/>
              </a:buClr>
              <a:buSzPts val="1600"/>
              <a:buFont typeface="Arial"/>
              <a:buChar char="●"/>
            </a:pPr>
            <a:r>
              <a:rPr lang="en">
                <a:solidFill>
                  <a:srgbClr val="000000"/>
                </a:solidFill>
                <a:latin typeface="Arial"/>
                <a:ea typeface="Arial"/>
                <a:cs typeface="Arial"/>
                <a:sym typeface="Arial"/>
              </a:rPr>
              <a:t>Custom VM Extensions for IaaS-specific LB and security group implementations</a:t>
            </a:r>
            <a:endParaRPr>
              <a:solidFill>
                <a:srgbClr val="000000"/>
              </a:solidFill>
              <a:latin typeface="Arial"/>
              <a:ea typeface="Arial"/>
              <a:cs typeface="Arial"/>
              <a:sym typeface="Arial"/>
            </a:endParaRPr>
          </a:p>
          <a:p>
            <a:pPr indent="-330200" lvl="0" marL="457200" rtl="0">
              <a:lnSpc>
                <a:spcPct val="100000"/>
              </a:lnSpc>
              <a:spcBef>
                <a:spcPts val="1000"/>
              </a:spcBef>
              <a:spcAft>
                <a:spcPts val="0"/>
              </a:spcAft>
              <a:buClr>
                <a:srgbClr val="333333"/>
              </a:buClr>
              <a:buSzPts val="1600"/>
              <a:buFont typeface="Arial"/>
              <a:buChar char="●"/>
            </a:pPr>
            <a:r>
              <a:rPr lang="en">
                <a:solidFill>
                  <a:schemeClr val="folHlink"/>
                </a:solidFill>
                <a:latin typeface="Arial"/>
                <a:ea typeface="Arial"/>
                <a:cs typeface="Arial"/>
                <a:sym typeface="Arial"/>
              </a:rPr>
              <a:t>CredHub Encryption Provider as internal or as external with </a:t>
            </a:r>
            <a:r>
              <a:rPr lang="en">
                <a:solidFill>
                  <a:srgbClr val="000000"/>
                </a:solidFill>
                <a:latin typeface="Arial"/>
                <a:ea typeface="Arial"/>
                <a:cs typeface="Arial"/>
                <a:sym typeface="Arial"/>
              </a:rPr>
              <a:t>Luna HSM</a:t>
            </a:r>
            <a:endParaRPr>
              <a:solidFill>
                <a:srgbClr val="000000"/>
              </a:solidFill>
              <a:latin typeface="Arial"/>
              <a:ea typeface="Arial"/>
              <a:cs typeface="Arial"/>
              <a:sym typeface="Arial"/>
            </a:endParaRPr>
          </a:p>
          <a:p>
            <a:pPr indent="-330200" lvl="0" marL="457200" rtl="0">
              <a:lnSpc>
                <a:spcPct val="100000"/>
              </a:lnSpc>
              <a:spcBef>
                <a:spcPts val="1000"/>
              </a:spcBef>
              <a:spcAft>
                <a:spcPts val="0"/>
              </a:spcAft>
              <a:buClr>
                <a:srgbClr val="333333"/>
              </a:buClr>
              <a:buSzPts val="1600"/>
              <a:buFont typeface="Arial"/>
              <a:buChar char="●"/>
            </a:pPr>
            <a:r>
              <a:rPr lang="en">
                <a:solidFill>
                  <a:srgbClr val="000000"/>
                </a:solidFill>
                <a:latin typeface="Arial"/>
                <a:ea typeface="Arial"/>
                <a:cs typeface="Arial"/>
                <a:sym typeface="Arial"/>
              </a:rPr>
              <a:t>Multiple Read-Only Users Can Be Logged in Simultaneously</a:t>
            </a:r>
            <a:endParaRPr>
              <a:solidFill>
                <a:srgbClr val="000000"/>
              </a:solidFill>
              <a:latin typeface="Arial"/>
              <a:ea typeface="Arial"/>
              <a:cs typeface="Arial"/>
              <a:sym typeface="Arial"/>
            </a:endParaRPr>
          </a:p>
          <a:p>
            <a:pPr indent="-330200" lvl="0" marL="457200" rtl="0">
              <a:lnSpc>
                <a:spcPct val="100000"/>
              </a:lnSpc>
              <a:spcBef>
                <a:spcPts val="1000"/>
              </a:spcBef>
              <a:spcAft>
                <a:spcPts val="0"/>
              </a:spcAft>
              <a:buClr>
                <a:srgbClr val="333333"/>
              </a:buClr>
              <a:buSzPts val="1600"/>
              <a:buFont typeface="Arial"/>
              <a:buChar char="●"/>
            </a:pPr>
            <a:r>
              <a:rPr lang="en">
                <a:solidFill>
                  <a:srgbClr val="000000"/>
                </a:solidFill>
                <a:latin typeface="Arial"/>
                <a:ea typeface="Arial"/>
                <a:cs typeface="Arial"/>
                <a:sym typeface="Arial"/>
              </a:rPr>
              <a:t>Create a </a:t>
            </a:r>
            <a:r>
              <a:rPr b="1" lang="en">
                <a:solidFill>
                  <a:srgbClr val="000000"/>
                </a:solidFill>
                <a:latin typeface="Arial"/>
                <a:ea typeface="Arial"/>
                <a:cs typeface="Arial"/>
                <a:sym typeface="Arial"/>
              </a:rPr>
              <a:t>Custom Banner</a:t>
            </a:r>
            <a:r>
              <a:rPr lang="en">
                <a:solidFill>
                  <a:srgbClr val="000000"/>
                </a:solidFill>
                <a:latin typeface="Arial"/>
                <a:ea typeface="Arial"/>
                <a:cs typeface="Arial"/>
                <a:sym typeface="Arial"/>
              </a:rPr>
              <a:t> in OM UI and SSH for altering operators</a:t>
            </a:r>
            <a:endParaRPr u="sng">
              <a:solidFill>
                <a:srgbClr val="2185C5"/>
              </a:solidFill>
              <a:latin typeface="Arial"/>
              <a:ea typeface="Arial"/>
              <a:cs typeface="Arial"/>
              <a:sym typeface="Arial"/>
              <a:hlinkClick r:id="rId3"/>
            </a:endParaRPr>
          </a:p>
          <a:p>
            <a:pPr indent="-330200" lvl="0" marL="457200" rtl="0">
              <a:lnSpc>
                <a:spcPct val="100000"/>
              </a:lnSpc>
              <a:spcBef>
                <a:spcPts val="1000"/>
              </a:spcBef>
              <a:spcAft>
                <a:spcPts val="0"/>
              </a:spcAft>
              <a:buClr>
                <a:srgbClr val="333333"/>
              </a:buClr>
              <a:buSzPts val="1600"/>
              <a:buFont typeface="Arial"/>
              <a:buChar char="●"/>
            </a:pPr>
            <a:r>
              <a:rPr lang="en">
                <a:solidFill>
                  <a:srgbClr val="000000"/>
                </a:solidFill>
                <a:latin typeface="Arial"/>
                <a:ea typeface="Arial"/>
                <a:cs typeface="Arial"/>
                <a:sym typeface="Arial"/>
              </a:rPr>
              <a:t>Add Multiple Clusters to Availability Zones</a:t>
            </a:r>
            <a:endParaRPr>
              <a:solidFill>
                <a:srgbClr val="000000"/>
              </a:solidFill>
              <a:latin typeface="Arial"/>
              <a:ea typeface="Arial"/>
              <a:cs typeface="Arial"/>
              <a:sym typeface="Arial"/>
            </a:endParaRPr>
          </a:p>
          <a:p>
            <a:pPr indent="-330200" lvl="0" marL="457200" rtl="0">
              <a:lnSpc>
                <a:spcPct val="100000"/>
              </a:lnSpc>
              <a:spcBef>
                <a:spcPts val="1000"/>
              </a:spcBef>
              <a:spcAft>
                <a:spcPts val="1000"/>
              </a:spcAft>
              <a:buClr>
                <a:srgbClr val="333333"/>
              </a:buClr>
              <a:buSzPts val="1600"/>
              <a:buFont typeface="Arial"/>
              <a:buChar char="●"/>
            </a:pPr>
            <a:r>
              <a:rPr lang="en">
                <a:solidFill>
                  <a:srgbClr val="000000"/>
                </a:solidFill>
                <a:latin typeface="Arial"/>
                <a:ea typeface="Arial"/>
                <a:cs typeface="Arial"/>
                <a:sym typeface="Arial"/>
              </a:rPr>
              <a:t>OM now leaves IP allocation to BOSH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Ops Manager v2.1 Stemcell Library</a:t>
            </a:r>
            <a:endParaRPr/>
          </a:p>
        </p:txBody>
      </p:sp>
      <p:sp>
        <p:nvSpPr>
          <p:cNvPr id="514" name="Shape 514"/>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1500"/>
              </a:spcAft>
              <a:buNone/>
            </a:pPr>
            <a:r>
              <a:t/>
            </a:r>
            <a:endParaRPr/>
          </a:p>
        </p:txBody>
      </p:sp>
      <p:sp>
        <p:nvSpPr>
          <p:cNvPr id="515" name="Shape 515"/>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0" lvl="0" marL="0">
              <a:spcBef>
                <a:spcPts val="0"/>
              </a:spcBef>
              <a:spcAft>
                <a:spcPts val="2000"/>
              </a:spcAft>
              <a:buNone/>
            </a:pPr>
            <a:r>
              <a:t/>
            </a:r>
            <a:endParaRPr/>
          </a:p>
        </p:txBody>
      </p:sp>
      <p:pic>
        <p:nvPicPr>
          <p:cNvPr id="516" name="Shape 516"/>
          <p:cNvPicPr preferRelativeResize="0"/>
          <p:nvPr/>
        </p:nvPicPr>
        <p:blipFill>
          <a:blip r:embed="rId3">
            <a:alphaModFix/>
          </a:blip>
          <a:stretch>
            <a:fillRect/>
          </a:stretch>
        </p:blipFill>
        <p:spPr>
          <a:xfrm>
            <a:off x="3135550" y="269825"/>
            <a:ext cx="5935301" cy="4505925"/>
          </a:xfrm>
          <a:prstGeom prst="rect">
            <a:avLst/>
          </a:prstGeom>
          <a:noFill/>
          <a:ln>
            <a:noFill/>
          </a:ln>
          <a:effectLst>
            <a:outerShdw blurRad="57150" rotWithShape="0" algn="bl" dir="2700000" dist="571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Ops Manager v2.1 Custom Banner</a:t>
            </a:r>
            <a:endParaRPr/>
          </a:p>
        </p:txBody>
      </p:sp>
      <p:sp>
        <p:nvSpPr>
          <p:cNvPr id="522" name="Shape 522"/>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1500"/>
              </a:spcAft>
              <a:buNone/>
            </a:pPr>
            <a:r>
              <a:t/>
            </a:r>
            <a:endParaRPr/>
          </a:p>
        </p:txBody>
      </p:sp>
      <p:sp>
        <p:nvSpPr>
          <p:cNvPr id="523" name="Shape 523"/>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0" lvl="0" marL="0">
              <a:spcBef>
                <a:spcPts val="0"/>
              </a:spcBef>
              <a:spcAft>
                <a:spcPts val="2000"/>
              </a:spcAft>
              <a:buNone/>
            </a:pPr>
            <a:r>
              <a:t/>
            </a:r>
            <a:endParaRPr/>
          </a:p>
        </p:txBody>
      </p:sp>
      <p:pic>
        <p:nvPicPr>
          <p:cNvPr id="524" name="Shape 524"/>
          <p:cNvPicPr preferRelativeResize="0"/>
          <p:nvPr/>
        </p:nvPicPr>
        <p:blipFill>
          <a:blip r:embed="rId3">
            <a:alphaModFix/>
          </a:blip>
          <a:stretch>
            <a:fillRect/>
          </a:stretch>
        </p:blipFill>
        <p:spPr>
          <a:xfrm>
            <a:off x="3673733" y="58164"/>
            <a:ext cx="5007575" cy="4994024"/>
          </a:xfrm>
          <a:prstGeom prst="rect">
            <a:avLst/>
          </a:prstGeom>
          <a:noFill/>
          <a:ln>
            <a:noFill/>
          </a:ln>
          <a:effectLst>
            <a:outerShdw blurRad="57150" rotWithShape="0" algn="bl" dir="2700000" dist="571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Shape 529"/>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Ops</a:t>
            </a:r>
            <a:br>
              <a:rPr lang="en"/>
            </a:br>
            <a:r>
              <a:rPr lang="en"/>
              <a:t>Manager v2.1</a:t>
            </a:r>
            <a:endParaRPr/>
          </a:p>
        </p:txBody>
      </p:sp>
      <p:sp>
        <p:nvSpPr>
          <p:cNvPr id="530" name="Shape 530"/>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a:spcBef>
                <a:spcPts val="0"/>
              </a:spcBef>
              <a:spcAft>
                <a:spcPts val="1500"/>
              </a:spcAft>
              <a:buNone/>
            </a:pPr>
            <a:r>
              <a:rPr lang="en"/>
              <a:t>Ready to install tiles</a:t>
            </a:r>
            <a:endParaRPr/>
          </a:p>
        </p:txBody>
      </p:sp>
      <p:sp>
        <p:nvSpPr>
          <p:cNvPr id="531" name="Shape 531"/>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0" lvl="0" marL="0">
              <a:spcBef>
                <a:spcPts val="0"/>
              </a:spcBef>
              <a:spcAft>
                <a:spcPts val="2000"/>
              </a:spcAft>
              <a:buNone/>
            </a:pPr>
            <a:r>
              <a:t/>
            </a:r>
            <a:endParaRPr/>
          </a:p>
        </p:txBody>
      </p:sp>
      <p:pic>
        <p:nvPicPr>
          <p:cNvPr id="532" name="Shape 532"/>
          <p:cNvPicPr preferRelativeResize="0"/>
          <p:nvPr/>
        </p:nvPicPr>
        <p:blipFill>
          <a:blip r:embed="rId3">
            <a:alphaModFix/>
          </a:blip>
          <a:stretch>
            <a:fillRect/>
          </a:stretch>
        </p:blipFill>
        <p:spPr>
          <a:xfrm>
            <a:off x="2756106" y="0"/>
            <a:ext cx="6374986" cy="51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Pivotal Application Service 2.1</a:t>
            </a:r>
            <a:endParaRPr/>
          </a:p>
        </p:txBody>
      </p:sp>
      <p:sp>
        <p:nvSpPr>
          <p:cNvPr id="538" name="Shape 538"/>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1500"/>
              </a:spcAft>
              <a:buNone/>
            </a:pPr>
            <a:r>
              <a:rPr lang="en"/>
              <a:t>New features</a:t>
            </a:r>
            <a:endParaRPr/>
          </a:p>
        </p:txBody>
      </p:sp>
      <p:sp>
        <p:nvSpPr>
          <p:cNvPr id="539" name="Shape 539"/>
          <p:cNvSpPr txBox="1"/>
          <p:nvPr>
            <p:ph idx="2" type="body"/>
          </p:nvPr>
        </p:nvSpPr>
        <p:spPr>
          <a:xfrm>
            <a:off x="3810675" y="549625"/>
            <a:ext cx="5047200" cy="4120200"/>
          </a:xfrm>
          <a:prstGeom prst="rect">
            <a:avLst/>
          </a:prstGeom>
        </p:spPr>
        <p:txBody>
          <a:bodyPr anchorCtr="0" anchor="ctr" bIns="91425" lIns="91425" spcFirstLastPara="1" rIns="91425" wrap="square" tIns="91425">
            <a:noAutofit/>
          </a:bodyPr>
          <a:lstStyle/>
          <a:p>
            <a:pPr indent="-330200" lvl="0" marL="457200" rtl="0">
              <a:lnSpc>
                <a:spcPct val="100000"/>
              </a:lnSpc>
              <a:spcBef>
                <a:spcPts val="0"/>
              </a:spcBef>
              <a:spcAft>
                <a:spcPts val="0"/>
              </a:spcAft>
              <a:buSzPts val="1600"/>
              <a:buChar char="●"/>
            </a:pPr>
            <a:r>
              <a:rPr lang="en"/>
              <a:t>TLS connections to the application container (via Envoy)</a:t>
            </a:r>
            <a:endParaRPr/>
          </a:p>
          <a:p>
            <a:pPr indent="-330200" lvl="0" marL="457200" rtl="0">
              <a:lnSpc>
                <a:spcPct val="100000"/>
              </a:lnSpc>
              <a:spcBef>
                <a:spcPts val="1000"/>
              </a:spcBef>
              <a:spcAft>
                <a:spcPts val="0"/>
              </a:spcAft>
              <a:buSzPts val="1600"/>
              <a:buChar char="●"/>
            </a:pPr>
            <a:r>
              <a:rPr b="1" lang="en"/>
              <a:t>App Autoscaler</a:t>
            </a:r>
            <a:r>
              <a:rPr lang="en"/>
              <a:t>: new rule types &amp; CLI plug-in </a:t>
            </a:r>
            <a:endParaRPr/>
          </a:p>
          <a:p>
            <a:pPr indent="-330200" lvl="0" marL="457200" rtl="0">
              <a:lnSpc>
                <a:spcPct val="100000"/>
              </a:lnSpc>
              <a:spcBef>
                <a:spcPts val="1000"/>
              </a:spcBef>
              <a:spcAft>
                <a:spcPts val="0"/>
              </a:spcAft>
              <a:buSzPts val="1600"/>
              <a:buChar char="●"/>
            </a:pPr>
            <a:r>
              <a:rPr lang="en"/>
              <a:t>BBR supports external database and blobstore</a:t>
            </a:r>
            <a:endParaRPr/>
          </a:p>
          <a:p>
            <a:pPr indent="-330200" lvl="0" marL="457200" rtl="0">
              <a:lnSpc>
                <a:spcPct val="100000"/>
              </a:lnSpc>
              <a:spcBef>
                <a:spcPts val="1000"/>
              </a:spcBef>
              <a:spcAft>
                <a:spcPts val="0"/>
              </a:spcAft>
              <a:buSzPts val="1600"/>
              <a:buChar char="●"/>
            </a:pPr>
            <a:r>
              <a:rPr lang="en"/>
              <a:t>Credhub can store encryption keys internally or using HSM providers</a:t>
            </a:r>
            <a:endParaRPr/>
          </a:p>
          <a:p>
            <a:pPr indent="-330200" lvl="0" marL="457200" rtl="0">
              <a:lnSpc>
                <a:spcPct val="100000"/>
              </a:lnSpc>
              <a:spcBef>
                <a:spcPts val="1000"/>
              </a:spcBef>
              <a:spcAft>
                <a:spcPts val="0"/>
              </a:spcAft>
              <a:buSzPts val="1600"/>
              <a:buChar char="●"/>
            </a:pPr>
            <a:r>
              <a:rPr lang="en"/>
              <a:t>View and Scale Processes in Apps Manager</a:t>
            </a:r>
            <a:endParaRPr/>
          </a:p>
          <a:p>
            <a:pPr indent="-330200" lvl="0" marL="457200" rtl="0">
              <a:lnSpc>
                <a:spcPct val="100000"/>
              </a:lnSpc>
              <a:spcBef>
                <a:spcPts val="1000"/>
              </a:spcBef>
              <a:spcAft>
                <a:spcPts val="0"/>
              </a:spcAft>
              <a:buSzPts val="1600"/>
              <a:buChar char="●"/>
            </a:pPr>
            <a:r>
              <a:rPr lang="en"/>
              <a:t>PCF Healthwatch includes events</a:t>
            </a:r>
            <a:endParaRPr/>
          </a:p>
          <a:p>
            <a:pPr indent="-330200" lvl="0" marL="457200" rtl="0">
              <a:lnSpc>
                <a:spcPct val="100000"/>
              </a:lnSpc>
              <a:spcBef>
                <a:spcPts val="1000"/>
              </a:spcBef>
              <a:spcAft>
                <a:spcPts val="0"/>
              </a:spcAft>
              <a:buSzPts val="1600"/>
              <a:buChar char="●"/>
            </a:pPr>
            <a:r>
              <a:rPr lang="en"/>
              <a:t>Service </a:t>
            </a:r>
            <a:r>
              <a:rPr b="1" lang="en"/>
              <a:t>instance sharing</a:t>
            </a:r>
            <a:r>
              <a:rPr lang="en"/>
              <a:t> [beta]</a:t>
            </a:r>
            <a:endParaRPr>
              <a:latin typeface="Consolas"/>
              <a:ea typeface="Consolas"/>
              <a:cs typeface="Consolas"/>
              <a:sym typeface="Consolas"/>
            </a:endParaRPr>
          </a:p>
          <a:p>
            <a:pPr indent="-330200" lvl="0" marL="457200" rtl="0">
              <a:lnSpc>
                <a:spcPct val="100000"/>
              </a:lnSpc>
              <a:spcBef>
                <a:spcPts val="1000"/>
              </a:spcBef>
              <a:spcAft>
                <a:spcPts val="1000"/>
              </a:spcAft>
              <a:buSzPts val="1600"/>
              <a:buChar char="●"/>
            </a:pPr>
            <a:r>
              <a:rPr lang="en"/>
              <a:t>Container-to-Container Service </a:t>
            </a:r>
            <a:r>
              <a:rPr lang="en"/>
              <a:t>discovery [beta]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500"/>
              </a:spcBef>
              <a:spcAft>
                <a:spcPts val="0"/>
              </a:spcAft>
              <a:buNone/>
            </a:pPr>
            <a:r>
              <a:t/>
            </a:r>
            <a:endParaRPr/>
          </a:p>
          <a:p>
            <a:pPr indent="0" lvl="0" marL="0" rtl="0">
              <a:spcBef>
                <a:spcPts val="1500"/>
              </a:spcBef>
              <a:spcAft>
                <a:spcPts val="0"/>
              </a:spcAft>
              <a:buNone/>
            </a:pPr>
            <a:r>
              <a:t/>
            </a:r>
            <a:endParaRPr/>
          </a:p>
          <a:p>
            <a:pPr indent="0" lvl="0" marL="0" rtl="0">
              <a:spcBef>
                <a:spcPts val="1500"/>
              </a:spcBef>
              <a:spcAft>
                <a:spcPts val="1500"/>
              </a:spcAft>
              <a:buNone/>
            </a:pPr>
            <a:r>
              <a:rPr lang="en"/>
              <a:t>http://docs.pivotal.io/pivotalcf/2-1/appsman-services/autoscaler/using-autoscaler.html#config</a:t>
            </a:r>
            <a:endParaRPr/>
          </a:p>
        </p:txBody>
      </p:sp>
      <p:sp>
        <p:nvSpPr>
          <p:cNvPr id="545" name="Shape 545"/>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Manage Scaling with New App Autoscaler Metrics</a:t>
            </a:r>
            <a:endParaRPr/>
          </a:p>
        </p:txBody>
      </p:sp>
      <p:sp>
        <p:nvSpPr>
          <p:cNvPr id="546" name="Shape 546"/>
          <p:cNvSpPr txBox="1"/>
          <p:nvPr>
            <p:ph idx="2" type="body"/>
          </p:nvPr>
        </p:nvSpPr>
        <p:spPr>
          <a:xfrm>
            <a:off x="3810675" y="244825"/>
            <a:ext cx="5047200" cy="16326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a:t>App Autoscaler</a:t>
            </a:r>
            <a:endParaRPr/>
          </a:p>
          <a:p>
            <a:pPr indent="0" lvl="0" marL="0" rtl="0">
              <a:lnSpc>
                <a:spcPct val="100000"/>
              </a:lnSpc>
              <a:spcBef>
                <a:spcPts val="1200"/>
              </a:spcBef>
              <a:spcAft>
                <a:spcPts val="0"/>
              </a:spcAft>
              <a:buNone/>
            </a:pPr>
            <a:r>
              <a:rPr lang="en" sz="1400"/>
              <a:t>Two New Autoscaling Rule Types [</a:t>
            </a:r>
            <a:r>
              <a:rPr lang="en" sz="1400" u="sng">
                <a:solidFill>
                  <a:schemeClr val="hlink"/>
                </a:solidFill>
                <a:hlinkClick r:id="rId3"/>
              </a:rPr>
              <a:t>demo</a:t>
            </a:r>
            <a:r>
              <a:rPr lang="en" sz="1400"/>
              <a:t>]</a:t>
            </a:r>
            <a:endParaRPr sz="1400"/>
          </a:p>
          <a:p>
            <a:pPr indent="-317500" lvl="0" marL="457200" rtl="0">
              <a:lnSpc>
                <a:spcPct val="100000"/>
              </a:lnSpc>
              <a:spcBef>
                <a:spcPts val="1000"/>
              </a:spcBef>
              <a:spcAft>
                <a:spcPts val="0"/>
              </a:spcAft>
              <a:buSzPts val="1400"/>
              <a:buChar char="●"/>
            </a:pPr>
            <a:r>
              <a:rPr b="1" lang="en" sz="1400"/>
              <a:t>Container Memory Utilization</a:t>
            </a:r>
            <a:r>
              <a:rPr lang="en" sz="1400"/>
              <a:t>: The average RAM percentage used for all instances of the app.</a:t>
            </a:r>
            <a:endParaRPr sz="1400"/>
          </a:p>
          <a:p>
            <a:pPr indent="-317500" lvl="0" marL="457200" rtl="0">
              <a:lnSpc>
                <a:spcPct val="100000"/>
              </a:lnSpc>
              <a:spcBef>
                <a:spcPts val="1000"/>
              </a:spcBef>
              <a:spcAft>
                <a:spcPts val="0"/>
              </a:spcAft>
              <a:buSzPts val="1400"/>
              <a:buChar char="●"/>
            </a:pPr>
            <a:r>
              <a:rPr b="1" lang="en" sz="1400"/>
              <a:t>RabbitMQ Depth</a:t>
            </a:r>
            <a:r>
              <a:rPr lang="en" sz="1400"/>
              <a:t>: The length of a specified RabbitMQ queue.</a:t>
            </a:r>
            <a:endParaRPr sz="1400"/>
          </a:p>
        </p:txBody>
      </p:sp>
      <p:pic>
        <p:nvPicPr>
          <p:cNvPr id="547" name="Shape 547"/>
          <p:cNvPicPr preferRelativeResize="0"/>
          <p:nvPr/>
        </p:nvPicPr>
        <p:blipFill>
          <a:blip r:embed="rId4">
            <a:alphaModFix/>
          </a:blip>
          <a:stretch>
            <a:fillRect/>
          </a:stretch>
        </p:blipFill>
        <p:spPr>
          <a:xfrm>
            <a:off x="4293175" y="2195050"/>
            <a:ext cx="1564428" cy="2748650"/>
          </a:xfrm>
          <a:prstGeom prst="rect">
            <a:avLst/>
          </a:prstGeom>
          <a:noFill/>
          <a:ln>
            <a:noFill/>
          </a:ln>
          <a:effectLst>
            <a:outerShdw blurRad="57150" rotWithShape="0" algn="bl" dir="5400000" dist="19050">
              <a:srgbClr val="000000">
                <a:alpha val="50000"/>
              </a:srgbClr>
            </a:outerShdw>
          </a:effectLst>
        </p:spPr>
      </p:pic>
      <p:pic>
        <p:nvPicPr>
          <p:cNvPr id="548" name="Shape 548"/>
          <p:cNvPicPr preferRelativeResize="0"/>
          <p:nvPr/>
        </p:nvPicPr>
        <p:blipFill>
          <a:blip r:embed="rId5">
            <a:alphaModFix/>
          </a:blip>
          <a:stretch>
            <a:fillRect/>
          </a:stretch>
        </p:blipFill>
        <p:spPr>
          <a:xfrm>
            <a:off x="6438947" y="2195050"/>
            <a:ext cx="1564428" cy="2748650"/>
          </a:xfrm>
          <a:prstGeom prst="rect">
            <a:avLst/>
          </a:prstGeom>
          <a:noFill/>
          <a:ln>
            <a:noFill/>
          </a:ln>
          <a:effectLst>
            <a:outerShdw blurRad="57150" rotWithShape="0" algn="bl" dir="5400000" dist="19050">
              <a:srgbClr val="000000">
                <a:alpha val="50000"/>
              </a:srgbClr>
            </a:outerShdw>
          </a:effectLst>
        </p:spPr>
      </p:pic>
      <p:pic>
        <p:nvPicPr>
          <p:cNvPr id="549" name="Shape 549"/>
          <p:cNvPicPr preferRelativeResize="0"/>
          <p:nvPr/>
        </p:nvPicPr>
        <p:blipFill>
          <a:blip r:embed="rId6">
            <a:alphaModFix/>
          </a:blip>
          <a:stretch>
            <a:fillRect/>
          </a:stretch>
        </p:blipFill>
        <p:spPr>
          <a:xfrm>
            <a:off x="285700" y="2274298"/>
            <a:ext cx="1290300" cy="88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p:nvPr/>
        </p:nvSpPr>
        <p:spPr>
          <a:xfrm>
            <a:off x="563275" y="711649"/>
            <a:ext cx="7720500" cy="4013700"/>
          </a:xfrm>
          <a:prstGeom prst="rect">
            <a:avLst/>
          </a:prstGeom>
          <a:noFill/>
          <a:ln cap="flat" cmpd="sng" w="9525">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Shape 556"/>
          <p:cNvSpPr txBox="1"/>
          <p:nvPr>
            <p:ph type="title"/>
          </p:nvPr>
        </p:nvSpPr>
        <p:spPr>
          <a:xfrm>
            <a:off x="108371" y="169550"/>
            <a:ext cx="9035700" cy="54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8774"/>
              </a:buClr>
              <a:buSzPts val="700"/>
              <a:buFont typeface="Arial"/>
              <a:buNone/>
            </a:pPr>
            <a:r>
              <a:rPr b="1" i="0" lang="en" sz="2800" u="none" cap="none" strike="noStrike">
                <a:solidFill>
                  <a:srgbClr val="008774"/>
                </a:solidFill>
                <a:latin typeface="Arial"/>
                <a:ea typeface="Arial"/>
                <a:cs typeface="Arial"/>
                <a:sym typeface="Arial"/>
              </a:rPr>
              <a:t>The future</a:t>
            </a:r>
            <a:endParaRPr/>
          </a:p>
        </p:txBody>
      </p:sp>
      <p:sp>
        <p:nvSpPr>
          <p:cNvPr id="557" name="Shape 557"/>
          <p:cNvSpPr txBox="1"/>
          <p:nvPr>
            <p:ph idx="12" type="sldNum"/>
          </p:nvPr>
        </p:nvSpPr>
        <p:spPr>
          <a:xfrm>
            <a:off x="48247" y="4861462"/>
            <a:ext cx="373200" cy="27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a:p>
        </p:txBody>
      </p:sp>
      <p:sp>
        <p:nvSpPr>
          <p:cNvPr id="558" name="Shape 558"/>
          <p:cNvSpPr/>
          <p:nvPr/>
        </p:nvSpPr>
        <p:spPr>
          <a:xfrm>
            <a:off x="770200" y="1033802"/>
            <a:ext cx="3504300" cy="3504300"/>
          </a:xfrm>
          <a:prstGeom prst="rect">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Shape 559"/>
          <p:cNvSpPr/>
          <p:nvPr/>
        </p:nvSpPr>
        <p:spPr>
          <a:xfrm>
            <a:off x="4505800" y="1033802"/>
            <a:ext cx="3504300" cy="3504300"/>
          </a:xfrm>
          <a:prstGeom prst="rect">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Shape 560"/>
          <p:cNvSpPr txBox="1"/>
          <p:nvPr/>
        </p:nvSpPr>
        <p:spPr>
          <a:xfrm>
            <a:off x="7825984" y="654322"/>
            <a:ext cx="5073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Roboto Mono"/>
              <a:buNone/>
            </a:pPr>
            <a:r>
              <a:rPr b="0" i="0" lang="en" sz="1000" u="none" cap="none" strike="noStrike">
                <a:solidFill>
                  <a:srgbClr val="000000"/>
                </a:solidFill>
                <a:latin typeface="Roboto Mono"/>
                <a:ea typeface="Roboto Mono"/>
                <a:cs typeface="Roboto Mono"/>
                <a:sym typeface="Roboto Mono"/>
              </a:rPr>
              <a:t>org1</a:t>
            </a:r>
            <a:endParaRPr/>
          </a:p>
        </p:txBody>
      </p:sp>
      <p:sp>
        <p:nvSpPr>
          <p:cNvPr id="561" name="Shape 561"/>
          <p:cNvSpPr txBox="1"/>
          <p:nvPr/>
        </p:nvSpPr>
        <p:spPr>
          <a:xfrm>
            <a:off x="1961062" y="1454419"/>
            <a:ext cx="11643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800"/>
              <a:buFont typeface="Roboto Mono"/>
              <a:buNone/>
            </a:pPr>
            <a:r>
              <a:rPr b="0" i="0" lang="en" sz="800" u="none" cap="none" strike="noStrike">
                <a:solidFill>
                  <a:srgbClr val="666666"/>
                </a:solidFill>
                <a:latin typeface="Roboto Mono"/>
                <a:ea typeface="Roboto Mono"/>
                <a:cs typeface="Roboto Mono"/>
                <a:sym typeface="Roboto Mono"/>
              </a:rPr>
              <a:t>cf bind-service</a:t>
            </a:r>
            <a:endParaRPr/>
          </a:p>
        </p:txBody>
      </p:sp>
      <p:sp>
        <p:nvSpPr>
          <p:cNvPr id="562" name="Shape 562"/>
          <p:cNvSpPr txBox="1"/>
          <p:nvPr/>
        </p:nvSpPr>
        <p:spPr>
          <a:xfrm>
            <a:off x="7378104" y="988825"/>
            <a:ext cx="6663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Roboto Mono"/>
              <a:buNone/>
            </a:pPr>
            <a:r>
              <a:rPr b="0" i="0" lang="en" sz="1000" u="none" cap="none" strike="noStrike">
                <a:solidFill>
                  <a:srgbClr val="000000"/>
                </a:solidFill>
                <a:latin typeface="Roboto Mono"/>
                <a:ea typeface="Roboto Mono"/>
                <a:cs typeface="Roboto Mono"/>
                <a:sym typeface="Roboto Mono"/>
              </a:rPr>
              <a:t>space2</a:t>
            </a:r>
            <a:endParaRPr/>
          </a:p>
        </p:txBody>
      </p:sp>
      <p:sp>
        <p:nvSpPr>
          <p:cNvPr id="563" name="Shape 563"/>
          <p:cNvSpPr txBox="1"/>
          <p:nvPr/>
        </p:nvSpPr>
        <p:spPr>
          <a:xfrm>
            <a:off x="3651987" y="988825"/>
            <a:ext cx="6663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Roboto Mono"/>
              <a:buNone/>
            </a:pPr>
            <a:r>
              <a:rPr b="0" i="0" lang="en" sz="1000" u="none" cap="none" strike="noStrike">
                <a:solidFill>
                  <a:srgbClr val="000000"/>
                </a:solidFill>
                <a:latin typeface="Roboto Mono"/>
                <a:ea typeface="Roboto Mono"/>
                <a:cs typeface="Roboto Mono"/>
                <a:sym typeface="Roboto Mono"/>
              </a:rPr>
              <a:t>space1</a:t>
            </a:r>
            <a:endParaRPr/>
          </a:p>
        </p:txBody>
      </p:sp>
      <p:sp>
        <p:nvSpPr>
          <p:cNvPr id="564" name="Shape 564"/>
          <p:cNvSpPr/>
          <p:nvPr/>
        </p:nvSpPr>
        <p:spPr>
          <a:xfrm>
            <a:off x="1063150" y="1262725"/>
            <a:ext cx="920400" cy="915600"/>
          </a:xfrm>
          <a:prstGeom prst="flowChartAlternateProcess">
            <a:avLst/>
          </a:prstGeom>
          <a:solidFill>
            <a:srgbClr val="0087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Roboto Mono"/>
              <a:buNone/>
            </a:pPr>
            <a:r>
              <a:rPr b="0" i="0" lang="en" sz="1200" u="none" cap="none" strike="noStrike">
                <a:solidFill>
                  <a:srgbClr val="FFFFFF"/>
                </a:solidFill>
                <a:latin typeface="Roboto Mono"/>
                <a:ea typeface="Roboto Mono"/>
                <a:cs typeface="Roboto Mono"/>
                <a:sym typeface="Roboto Mono"/>
              </a:rPr>
              <a:t>rabbit1</a:t>
            </a:r>
            <a:endParaRPr/>
          </a:p>
        </p:txBody>
      </p:sp>
      <p:sp>
        <p:nvSpPr>
          <p:cNvPr id="565" name="Shape 565"/>
          <p:cNvSpPr txBox="1"/>
          <p:nvPr/>
        </p:nvSpPr>
        <p:spPr>
          <a:xfrm>
            <a:off x="915249" y="2148777"/>
            <a:ext cx="1216200" cy="2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Roboto Mono"/>
              <a:buNone/>
            </a:pPr>
            <a:r>
              <a:rPr b="0" i="0" lang="en" sz="700" u="none" cap="none" strike="noStrike">
                <a:solidFill>
                  <a:srgbClr val="000000"/>
                </a:solidFill>
                <a:latin typeface="Roboto Mono"/>
                <a:ea typeface="Roboto Mono"/>
                <a:cs typeface="Roboto Mono"/>
                <a:sym typeface="Roboto Mono"/>
              </a:rPr>
              <a:t>service instance</a:t>
            </a:r>
            <a:endParaRPr/>
          </a:p>
        </p:txBody>
      </p:sp>
      <p:pic>
        <p:nvPicPr>
          <p:cNvPr id="566" name="Shape 566"/>
          <p:cNvPicPr preferRelativeResize="0"/>
          <p:nvPr/>
        </p:nvPicPr>
        <p:blipFill rotWithShape="1">
          <a:blip r:embed="rId3">
            <a:alphaModFix/>
          </a:blip>
          <a:srcRect b="0" l="69386" r="1385" t="0"/>
          <a:stretch/>
        </p:blipFill>
        <p:spPr>
          <a:xfrm>
            <a:off x="7126450" y="2695125"/>
            <a:ext cx="699528" cy="1273424"/>
          </a:xfrm>
          <a:prstGeom prst="rect">
            <a:avLst/>
          </a:prstGeom>
          <a:noFill/>
          <a:ln>
            <a:noFill/>
          </a:ln>
        </p:spPr>
      </p:pic>
      <p:pic>
        <p:nvPicPr>
          <p:cNvPr id="567" name="Shape 567"/>
          <p:cNvPicPr preferRelativeResize="0"/>
          <p:nvPr/>
        </p:nvPicPr>
        <p:blipFill rotWithShape="1">
          <a:blip r:embed="rId3">
            <a:alphaModFix/>
          </a:blip>
          <a:srcRect b="0" l="3896" r="66876" t="0"/>
          <a:stretch/>
        </p:blipFill>
        <p:spPr>
          <a:xfrm>
            <a:off x="915250" y="3088700"/>
            <a:ext cx="699528" cy="1273424"/>
          </a:xfrm>
          <a:prstGeom prst="rect">
            <a:avLst/>
          </a:prstGeom>
          <a:noFill/>
          <a:ln>
            <a:noFill/>
          </a:ln>
        </p:spPr>
      </p:pic>
      <p:sp>
        <p:nvSpPr>
          <p:cNvPr id="568" name="Shape 568"/>
          <p:cNvSpPr/>
          <p:nvPr/>
        </p:nvSpPr>
        <p:spPr>
          <a:xfrm>
            <a:off x="3029175" y="1262725"/>
            <a:ext cx="920400" cy="915600"/>
          </a:xfrm>
          <a:prstGeom prst="flowChartAlternateProcess">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Roboto Mono"/>
              <a:buNone/>
            </a:pPr>
            <a:r>
              <a:rPr b="0" i="0" lang="en" sz="1200" u="none" cap="none" strike="noStrike">
                <a:solidFill>
                  <a:srgbClr val="FFFFFF"/>
                </a:solidFill>
                <a:latin typeface="Roboto Mono"/>
                <a:ea typeface="Roboto Mono"/>
                <a:cs typeface="Roboto Mono"/>
                <a:sym typeface="Roboto Mono"/>
              </a:rPr>
              <a:t>janes_</a:t>
            </a:r>
            <a:br>
              <a:rPr b="0" i="0" lang="en" sz="1200" u="none" cap="none" strike="noStrike">
                <a:solidFill>
                  <a:srgbClr val="FFFFFF"/>
                </a:solidFill>
                <a:latin typeface="Roboto Mono"/>
                <a:ea typeface="Roboto Mono"/>
                <a:cs typeface="Roboto Mono"/>
                <a:sym typeface="Roboto Mono"/>
              </a:rPr>
            </a:br>
            <a:r>
              <a:rPr b="0" i="0" lang="en" sz="1200" u="none" cap="none" strike="noStrike">
                <a:solidFill>
                  <a:srgbClr val="FFFFFF"/>
                </a:solidFill>
                <a:latin typeface="Roboto Mono"/>
                <a:ea typeface="Roboto Mono"/>
                <a:cs typeface="Roboto Mono"/>
                <a:sym typeface="Roboto Mono"/>
              </a:rPr>
              <a:t>app</a:t>
            </a:r>
            <a:endParaRPr/>
          </a:p>
        </p:txBody>
      </p:sp>
      <p:sp>
        <p:nvSpPr>
          <p:cNvPr id="569" name="Shape 569"/>
          <p:cNvSpPr txBox="1"/>
          <p:nvPr/>
        </p:nvSpPr>
        <p:spPr>
          <a:xfrm>
            <a:off x="2881274" y="2148777"/>
            <a:ext cx="1216200" cy="2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Roboto Mono"/>
              <a:buNone/>
            </a:pPr>
            <a:r>
              <a:rPr b="0" i="0" lang="en" sz="700" u="none" cap="none" strike="noStrike">
                <a:solidFill>
                  <a:srgbClr val="000000"/>
                </a:solidFill>
                <a:latin typeface="Roboto Mono"/>
                <a:ea typeface="Roboto Mono"/>
                <a:cs typeface="Roboto Mono"/>
                <a:sym typeface="Roboto Mono"/>
              </a:rPr>
              <a:t>application</a:t>
            </a:r>
            <a:endParaRPr/>
          </a:p>
        </p:txBody>
      </p:sp>
      <p:cxnSp>
        <p:nvCxnSpPr>
          <p:cNvPr id="570" name="Shape 570"/>
          <p:cNvCxnSpPr>
            <a:stCxn id="567" idx="3"/>
          </p:cNvCxnSpPr>
          <p:nvPr/>
        </p:nvCxnSpPr>
        <p:spPr>
          <a:xfrm>
            <a:off x="1614778" y="3725412"/>
            <a:ext cx="600" cy="600"/>
          </a:xfrm>
          <a:prstGeom prst="curvedConnector2">
            <a:avLst/>
          </a:prstGeom>
          <a:noFill/>
          <a:ln cap="flat" cmpd="sng" w="9525">
            <a:solidFill>
              <a:schemeClr val="dk2"/>
            </a:solidFill>
            <a:prstDash val="solid"/>
            <a:round/>
            <a:headEnd len="sm" w="sm" type="none"/>
            <a:tailEnd len="sm" w="sm" type="none"/>
          </a:ln>
        </p:spPr>
      </p:cxnSp>
      <p:cxnSp>
        <p:nvCxnSpPr>
          <p:cNvPr id="571" name="Shape 571"/>
          <p:cNvCxnSpPr>
            <a:stCxn id="567" idx="3"/>
            <a:endCxn id="572" idx="2"/>
          </p:cNvCxnSpPr>
          <p:nvPr/>
        </p:nvCxnSpPr>
        <p:spPr>
          <a:xfrm flipH="1" rot="10800000">
            <a:off x="1614778" y="2443512"/>
            <a:ext cx="3635700" cy="1281900"/>
          </a:xfrm>
          <a:prstGeom prst="curvedConnector2">
            <a:avLst/>
          </a:prstGeom>
          <a:noFill/>
          <a:ln cap="flat" cmpd="sng" w="9525">
            <a:solidFill>
              <a:schemeClr val="dk2"/>
            </a:solidFill>
            <a:prstDash val="solid"/>
            <a:round/>
            <a:headEnd len="sm" w="sm" type="none"/>
            <a:tailEnd len="lg" w="lg" type="triangle"/>
          </a:ln>
        </p:spPr>
      </p:cxnSp>
      <p:cxnSp>
        <p:nvCxnSpPr>
          <p:cNvPr id="573" name="Shape 573"/>
          <p:cNvCxnSpPr>
            <a:stCxn id="567" idx="0"/>
            <a:endCxn id="565" idx="2"/>
          </p:cNvCxnSpPr>
          <p:nvPr/>
        </p:nvCxnSpPr>
        <p:spPr>
          <a:xfrm rot="-5400000">
            <a:off x="1061164" y="2626550"/>
            <a:ext cx="666000" cy="258300"/>
          </a:xfrm>
          <a:prstGeom prst="curvedConnector3">
            <a:avLst>
              <a:gd fmla="val 50002" name="adj1"/>
            </a:avLst>
          </a:prstGeom>
          <a:noFill/>
          <a:ln cap="flat" cmpd="sng" w="9525">
            <a:solidFill>
              <a:schemeClr val="dk2"/>
            </a:solidFill>
            <a:prstDash val="solid"/>
            <a:round/>
            <a:headEnd len="sm" w="sm" type="none"/>
            <a:tailEnd len="lg" w="lg" type="triangle"/>
          </a:ln>
        </p:spPr>
      </p:cxnSp>
      <p:cxnSp>
        <p:nvCxnSpPr>
          <p:cNvPr id="574" name="Shape 574"/>
          <p:cNvCxnSpPr>
            <a:stCxn id="568" idx="1"/>
            <a:endCxn id="564" idx="3"/>
          </p:cNvCxnSpPr>
          <p:nvPr/>
        </p:nvCxnSpPr>
        <p:spPr>
          <a:xfrm flipH="1">
            <a:off x="1983675" y="1720525"/>
            <a:ext cx="1045500" cy="600"/>
          </a:xfrm>
          <a:prstGeom prst="curvedConnector3">
            <a:avLst>
              <a:gd fmla="val 50006" name="adj1"/>
            </a:avLst>
          </a:prstGeom>
          <a:noFill/>
          <a:ln cap="flat" cmpd="sng" w="9525">
            <a:solidFill>
              <a:schemeClr val="dk2"/>
            </a:solidFill>
            <a:prstDash val="solid"/>
            <a:round/>
            <a:headEnd len="sm" w="sm" type="none"/>
            <a:tailEnd len="lg" w="lg" type="triangle"/>
          </a:ln>
        </p:spPr>
      </p:cxnSp>
      <p:sp>
        <p:nvSpPr>
          <p:cNvPr id="575" name="Shape 575"/>
          <p:cNvSpPr txBox="1"/>
          <p:nvPr/>
        </p:nvSpPr>
        <p:spPr>
          <a:xfrm>
            <a:off x="1321293" y="2675436"/>
            <a:ext cx="13293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800"/>
              <a:buFont typeface="Roboto Mono"/>
              <a:buNone/>
            </a:pPr>
            <a:r>
              <a:rPr b="0" i="0" lang="en" sz="800" u="none" cap="none" strike="noStrike">
                <a:solidFill>
                  <a:srgbClr val="666666"/>
                </a:solidFill>
                <a:latin typeface="Roboto Mono"/>
                <a:ea typeface="Roboto Mono"/>
                <a:cs typeface="Roboto Mono"/>
                <a:sym typeface="Roboto Mono"/>
              </a:rPr>
              <a:t>cf create-service</a:t>
            </a:r>
            <a:endParaRPr/>
          </a:p>
        </p:txBody>
      </p:sp>
      <p:sp>
        <p:nvSpPr>
          <p:cNvPr id="576" name="Shape 576"/>
          <p:cNvSpPr/>
          <p:nvPr/>
        </p:nvSpPr>
        <p:spPr>
          <a:xfrm>
            <a:off x="6757675" y="1262725"/>
            <a:ext cx="920400" cy="915600"/>
          </a:xfrm>
          <a:prstGeom prst="flowChartAlternateProcess">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Roboto Mono"/>
              <a:buNone/>
            </a:pPr>
            <a:r>
              <a:rPr b="0" i="0" lang="en" sz="1200" u="none" cap="none" strike="noStrike">
                <a:solidFill>
                  <a:srgbClr val="FFFFFF"/>
                </a:solidFill>
                <a:latin typeface="Roboto Mono"/>
                <a:ea typeface="Roboto Mono"/>
                <a:cs typeface="Roboto Mono"/>
                <a:sym typeface="Roboto Mono"/>
              </a:rPr>
              <a:t>johns_</a:t>
            </a:r>
            <a:br>
              <a:rPr b="0" i="0" lang="en" sz="1200" u="none" cap="none" strike="noStrike">
                <a:solidFill>
                  <a:srgbClr val="FFFFFF"/>
                </a:solidFill>
                <a:latin typeface="Roboto Mono"/>
                <a:ea typeface="Roboto Mono"/>
                <a:cs typeface="Roboto Mono"/>
                <a:sym typeface="Roboto Mono"/>
              </a:rPr>
            </a:br>
            <a:r>
              <a:rPr b="0" i="0" lang="en" sz="1200" u="none" cap="none" strike="noStrike">
                <a:solidFill>
                  <a:srgbClr val="FFFFFF"/>
                </a:solidFill>
                <a:latin typeface="Roboto Mono"/>
                <a:ea typeface="Roboto Mono"/>
                <a:cs typeface="Roboto Mono"/>
                <a:sym typeface="Roboto Mono"/>
              </a:rPr>
              <a:t>app</a:t>
            </a:r>
            <a:endParaRPr/>
          </a:p>
        </p:txBody>
      </p:sp>
      <p:sp>
        <p:nvSpPr>
          <p:cNvPr id="577" name="Shape 577"/>
          <p:cNvSpPr txBox="1"/>
          <p:nvPr/>
        </p:nvSpPr>
        <p:spPr>
          <a:xfrm>
            <a:off x="6609774" y="2148777"/>
            <a:ext cx="1216200" cy="2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Roboto Mono"/>
              <a:buNone/>
            </a:pPr>
            <a:r>
              <a:rPr b="0" i="0" lang="en" sz="700" u="none" cap="none" strike="noStrike">
                <a:solidFill>
                  <a:srgbClr val="000000"/>
                </a:solidFill>
                <a:latin typeface="Roboto Mono"/>
                <a:ea typeface="Roboto Mono"/>
                <a:cs typeface="Roboto Mono"/>
                <a:sym typeface="Roboto Mono"/>
              </a:rPr>
              <a:t>application</a:t>
            </a:r>
            <a:endParaRPr/>
          </a:p>
        </p:txBody>
      </p:sp>
      <p:sp>
        <p:nvSpPr>
          <p:cNvPr id="578" name="Shape 578"/>
          <p:cNvSpPr/>
          <p:nvPr/>
        </p:nvSpPr>
        <p:spPr>
          <a:xfrm>
            <a:off x="5768410" y="2350173"/>
            <a:ext cx="1451400" cy="885900"/>
          </a:xfrm>
          <a:prstGeom prst="flowChartMagneticTap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Hey Jane, my app needs to receive messages from your rabbit queue</a:t>
            </a:r>
            <a:endParaRPr/>
          </a:p>
        </p:txBody>
      </p:sp>
      <p:sp>
        <p:nvSpPr>
          <p:cNvPr id="579" name="Shape 579"/>
          <p:cNvSpPr/>
          <p:nvPr/>
        </p:nvSpPr>
        <p:spPr>
          <a:xfrm flipH="1">
            <a:off x="4639651" y="3088700"/>
            <a:ext cx="1480500" cy="915600"/>
          </a:xfrm>
          <a:prstGeom prst="flowChartMagneticTap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No worries John! You should be able to see it now. Go ahead and create your binding.</a:t>
            </a:r>
            <a:endParaRPr/>
          </a:p>
        </p:txBody>
      </p:sp>
      <p:sp>
        <p:nvSpPr>
          <p:cNvPr id="580" name="Shape 580"/>
          <p:cNvSpPr/>
          <p:nvPr/>
        </p:nvSpPr>
        <p:spPr>
          <a:xfrm>
            <a:off x="6152300" y="3651425"/>
            <a:ext cx="942000" cy="710700"/>
          </a:xfrm>
          <a:prstGeom prst="flowChartMagneticTap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Awesome! Thanks! :)</a:t>
            </a:r>
            <a:endParaRPr/>
          </a:p>
        </p:txBody>
      </p:sp>
      <p:sp>
        <p:nvSpPr>
          <p:cNvPr id="581" name="Shape 581"/>
          <p:cNvSpPr/>
          <p:nvPr/>
        </p:nvSpPr>
        <p:spPr>
          <a:xfrm>
            <a:off x="4790345" y="1283560"/>
            <a:ext cx="920400" cy="915600"/>
          </a:xfrm>
          <a:prstGeom prst="flowChartAlternateProcess">
            <a:avLst/>
          </a:prstGeom>
          <a:noFill/>
          <a:ln cap="flat" cmpd="sng" w="9525">
            <a:solidFill>
              <a:srgbClr val="00877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8774"/>
              </a:buClr>
              <a:buSzPts val="1200"/>
              <a:buFont typeface="Roboto Mono"/>
              <a:buNone/>
            </a:pPr>
            <a:r>
              <a:rPr b="0" i="0" lang="en" sz="1200" u="none" cap="none" strike="noStrike">
                <a:solidFill>
                  <a:srgbClr val="008774"/>
                </a:solidFill>
                <a:latin typeface="Roboto Mono"/>
                <a:ea typeface="Roboto Mono"/>
                <a:cs typeface="Roboto Mono"/>
                <a:sym typeface="Roboto Mono"/>
              </a:rPr>
              <a:t>rabbit1</a:t>
            </a:r>
            <a:endParaRPr/>
          </a:p>
        </p:txBody>
      </p:sp>
      <p:sp>
        <p:nvSpPr>
          <p:cNvPr id="572" name="Shape 572"/>
          <p:cNvSpPr txBox="1"/>
          <p:nvPr/>
        </p:nvSpPr>
        <p:spPr>
          <a:xfrm>
            <a:off x="4642444" y="2169613"/>
            <a:ext cx="1216200" cy="2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Roboto Mono"/>
              <a:buNone/>
            </a:pPr>
            <a:r>
              <a:rPr b="0" i="0" lang="en" sz="700" u="none" cap="none" strike="noStrike">
                <a:solidFill>
                  <a:srgbClr val="000000"/>
                </a:solidFill>
                <a:latin typeface="Roboto Mono"/>
                <a:ea typeface="Roboto Mono"/>
                <a:cs typeface="Roboto Mono"/>
                <a:sym typeface="Roboto Mono"/>
              </a:rPr>
              <a:t>service instance</a:t>
            </a:r>
            <a:br>
              <a:rPr b="0" i="0" lang="en" sz="700" u="none" cap="none" strike="noStrike">
                <a:solidFill>
                  <a:srgbClr val="000000"/>
                </a:solidFill>
                <a:latin typeface="Roboto Mono"/>
                <a:ea typeface="Roboto Mono"/>
                <a:cs typeface="Roboto Mono"/>
                <a:sym typeface="Roboto Mono"/>
              </a:rPr>
            </a:br>
            <a:r>
              <a:rPr b="0" i="0" lang="en" sz="700" u="none" cap="none" strike="noStrike">
                <a:solidFill>
                  <a:srgbClr val="000000"/>
                </a:solidFill>
                <a:latin typeface="Roboto Mono"/>
                <a:ea typeface="Roboto Mono"/>
                <a:cs typeface="Roboto Mono"/>
                <a:sym typeface="Roboto Mono"/>
              </a:rPr>
              <a:t>(shared)</a:t>
            </a:r>
            <a:endParaRPr/>
          </a:p>
        </p:txBody>
      </p:sp>
      <p:sp>
        <p:nvSpPr>
          <p:cNvPr id="582" name="Shape 582"/>
          <p:cNvSpPr txBox="1"/>
          <p:nvPr/>
        </p:nvSpPr>
        <p:spPr>
          <a:xfrm>
            <a:off x="5688258" y="1475254"/>
            <a:ext cx="11643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800"/>
              <a:buFont typeface="Roboto Mono"/>
              <a:buNone/>
            </a:pPr>
            <a:r>
              <a:rPr b="0" i="0" lang="en" sz="800" u="none" cap="none" strike="noStrike">
                <a:solidFill>
                  <a:srgbClr val="666666"/>
                </a:solidFill>
                <a:latin typeface="Roboto Mono"/>
                <a:ea typeface="Roboto Mono"/>
                <a:cs typeface="Roboto Mono"/>
                <a:sym typeface="Roboto Mono"/>
              </a:rPr>
              <a:t>cf bind-service</a:t>
            </a:r>
            <a:endParaRPr/>
          </a:p>
        </p:txBody>
      </p:sp>
      <p:cxnSp>
        <p:nvCxnSpPr>
          <p:cNvPr id="583" name="Shape 583"/>
          <p:cNvCxnSpPr>
            <a:endCxn id="581" idx="3"/>
          </p:cNvCxnSpPr>
          <p:nvPr/>
        </p:nvCxnSpPr>
        <p:spPr>
          <a:xfrm flipH="1">
            <a:off x="5710745" y="1740760"/>
            <a:ext cx="1045500" cy="600"/>
          </a:xfrm>
          <a:prstGeom prst="curvedConnector3">
            <a:avLst>
              <a:gd fmla="val 50000" name="adj1"/>
            </a:avLst>
          </a:prstGeom>
          <a:noFill/>
          <a:ln cap="flat" cmpd="sng" w="9525">
            <a:solidFill>
              <a:schemeClr val="dk2"/>
            </a:solidFill>
            <a:prstDash val="solid"/>
            <a:round/>
            <a:headEnd len="sm" w="sm" type="none"/>
            <a:tailEnd len="lg" w="lg" type="triangle"/>
          </a:ln>
        </p:spPr>
      </p:cxnSp>
      <p:sp>
        <p:nvSpPr>
          <p:cNvPr id="584" name="Shape 584"/>
          <p:cNvSpPr txBox="1"/>
          <p:nvPr/>
        </p:nvSpPr>
        <p:spPr>
          <a:xfrm>
            <a:off x="1686053" y="3651425"/>
            <a:ext cx="2493600" cy="2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SzPts val="800"/>
              <a:buFont typeface="Roboto Mono"/>
              <a:buNone/>
            </a:pPr>
            <a:r>
              <a:rPr b="0" i="0" lang="en" sz="800" u="none" cap="none" strike="noStrike">
                <a:solidFill>
                  <a:srgbClr val="666666"/>
                </a:solidFill>
                <a:latin typeface="Roboto Mono"/>
                <a:ea typeface="Roboto Mono"/>
                <a:cs typeface="Roboto Mono"/>
                <a:sym typeface="Roboto Mono"/>
              </a:rPr>
              <a:t>cf share-service rabbit1 org1 space2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